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11" r:id="rId3"/>
    <p:sldId id="317" r:id="rId4"/>
    <p:sldId id="295" r:id="rId5"/>
    <p:sldId id="284" r:id="rId6"/>
    <p:sldId id="312" r:id="rId7"/>
    <p:sldId id="315" r:id="rId8"/>
    <p:sldId id="316" r:id="rId9"/>
    <p:sldId id="290" r:id="rId10"/>
    <p:sldId id="292" r:id="rId11"/>
    <p:sldId id="293" r:id="rId12"/>
    <p:sldId id="294" r:id="rId13"/>
    <p:sldId id="296" r:id="rId14"/>
    <p:sldId id="288" r:id="rId15"/>
    <p:sldId id="318" r:id="rId16"/>
    <p:sldId id="282" r:id="rId17"/>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FA6"/>
    <a:srgbClr val="16447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33" autoAdjust="0"/>
  </p:normalViewPr>
  <p:slideViewPr>
    <p:cSldViewPr>
      <p:cViewPr varScale="1">
        <p:scale>
          <a:sx n="92" d="100"/>
          <a:sy n="92" d="100"/>
        </p:scale>
        <p:origin x="93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A079D-DE66-DE44-B28C-94FD0EED5F03}"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5A344159-4DFC-B041-A4C9-E4CD0627853C}">
      <dgm:prSet phldrT="[Text]" custT="1"/>
      <dgm:spPr/>
      <dgm:t>
        <a:bodyPr/>
        <a:lstStyle/>
        <a:p>
          <a:r>
            <a:rPr lang="en-US" sz="1800" dirty="0">
              <a:latin typeface="Arial" panose="020B0604020202020204" pitchFamily="34" charset="0"/>
              <a:cs typeface="Arial" panose="020B0604020202020204" pitchFamily="34" charset="0"/>
            </a:rPr>
            <a:t>100% of 3</a:t>
          </a:r>
          <a:r>
            <a:rPr lang="en-US" sz="1800" baseline="30000" dirty="0">
              <a:latin typeface="Arial" panose="020B0604020202020204" pitchFamily="34" charset="0"/>
              <a:cs typeface="Arial" panose="020B0604020202020204" pitchFamily="34" charset="0"/>
            </a:rPr>
            <a:t>rd</a:t>
          </a:r>
          <a:r>
            <a:rPr lang="en-US" sz="1800" dirty="0">
              <a:latin typeface="Arial" panose="020B0604020202020204" pitchFamily="34" charset="0"/>
              <a:cs typeface="Arial" panose="020B0604020202020204" pitchFamily="34" charset="0"/>
            </a:rPr>
            <a:t> graders reading at or above grade level by 2025</a:t>
          </a:r>
        </a:p>
      </dgm:t>
    </dgm:pt>
    <dgm:pt modelId="{AFB5E50C-F41A-224E-B388-F41D763B3C42}" type="parTrans" cxnId="{C24113E4-D040-424D-AD5A-5FBB7E9CEA30}">
      <dgm:prSet/>
      <dgm:spPr/>
      <dgm:t>
        <a:bodyPr/>
        <a:lstStyle/>
        <a:p>
          <a:endParaRPr lang="en-US"/>
        </a:p>
      </dgm:t>
    </dgm:pt>
    <dgm:pt modelId="{0F4E2FB1-D974-E541-9D98-C4C43E2A56C7}" type="sibTrans" cxnId="{C24113E4-D040-424D-AD5A-5FBB7E9CEA30}">
      <dgm:prSet/>
      <dgm:spPr/>
      <dgm:t>
        <a:bodyPr/>
        <a:lstStyle/>
        <a:p>
          <a:endParaRPr lang="en-US"/>
        </a:p>
      </dgm:t>
    </dgm:pt>
    <dgm:pt modelId="{4C223375-0015-0C4D-A1BF-FB4BD0874A01}">
      <dgm:prSet phldrT="[Text]" custT="1"/>
      <dgm:spPr/>
      <dgm:t>
        <a:bodyPr/>
        <a:lstStyle/>
        <a:p>
          <a:r>
            <a:rPr lang="en-US" sz="1800" dirty="0">
              <a:latin typeface="Arial" panose="020B0604020202020204" pitchFamily="34" charset="0"/>
              <a:cs typeface="Arial" panose="020B0604020202020204" pitchFamily="34" charset="0"/>
            </a:rPr>
            <a:t>Middle school career exploration </a:t>
          </a:r>
        </a:p>
        <a:p>
          <a:endParaRPr lang="en-US" sz="1800" dirty="0">
            <a:latin typeface="Arial" panose="020B0604020202020204" pitchFamily="34" charset="0"/>
            <a:cs typeface="Arial" panose="020B0604020202020204" pitchFamily="34" charset="0"/>
          </a:endParaRPr>
        </a:p>
      </dgm:t>
    </dgm:pt>
    <dgm:pt modelId="{33E04172-7FCF-B14F-926C-4252D2CB14BF}" type="parTrans" cxnId="{77FE1FBA-2818-5E45-A2A1-BF6057AD20FF}">
      <dgm:prSet/>
      <dgm:spPr/>
      <dgm:t>
        <a:bodyPr/>
        <a:lstStyle/>
        <a:p>
          <a:endParaRPr lang="en-US"/>
        </a:p>
      </dgm:t>
    </dgm:pt>
    <dgm:pt modelId="{2312576F-C1A0-7840-864E-CDC74C6FBB2C}" type="sibTrans" cxnId="{77FE1FBA-2818-5E45-A2A1-BF6057AD20FF}">
      <dgm:prSet/>
      <dgm:spPr/>
      <dgm:t>
        <a:bodyPr/>
        <a:lstStyle/>
        <a:p>
          <a:endParaRPr lang="en-US"/>
        </a:p>
      </dgm:t>
    </dgm:pt>
    <dgm:pt modelId="{6C37A24E-E3A4-E246-8DAA-59F18A150932}">
      <dgm:prSet phldrT="[Text]"/>
      <dgm:spPr/>
      <dgm:t>
        <a:bodyPr/>
        <a:lstStyle/>
        <a:p>
          <a:r>
            <a:rPr lang="en-US" dirty="0">
              <a:latin typeface="Arial" panose="020B0604020202020204" pitchFamily="34" charset="0"/>
              <a:cs typeface="Arial" panose="020B0604020202020204" pitchFamily="34" charset="0"/>
            </a:rPr>
            <a:t>Graduating prepared students for college and careers</a:t>
          </a:r>
        </a:p>
      </dgm:t>
    </dgm:pt>
    <dgm:pt modelId="{316B8571-5547-2B40-8948-F9FACBF729BD}" type="parTrans" cxnId="{3108D85F-04AC-CC44-B939-7031A77E09AF}">
      <dgm:prSet/>
      <dgm:spPr/>
      <dgm:t>
        <a:bodyPr/>
        <a:lstStyle/>
        <a:p>
          <a:endParaRPr lang="en-US"/>
        </a:p>
      </dgm:t>
    </dgm:pt>
    <dgm:pt modelId="{5A7C7AC3-2E07-AA44-AAB2-0423ECC973AD}" type="sibTrans" cxnId="{3108D85F-04AC-CC44-B939-7031A77E09AF}">
      <dgm:prSet/>
      <dgm:spPr/>
      <dgm:t>
        <a:bodyPr/>
        <a:lstStyle/>
        <a:p>
          <a:endParaRPr lang="en-US"/>
        </a:p>
      </dgm:t>
    </dgm:pt>
    <dgm:pt modelId="{08B81D81-9B59-8144-AC9C-AF595A7CF11D}" type="pres">
      <dgm:prSet presAssocID="{574A079D-DE66-DE44-B28C-94FD0EED5F03}" presName="rootnode" presStyleCnt="0">
        <dgm:presLayoutVars>
          <dgm:chMax/>
          <dgm:chPref/>
          <dgm:dir/>
          <dgm:animLvl val="lvl"/>
        </dgm:presLayoutVars>
      </dgm:prSet>
      <dgm:spPr/>
      <dgm:t>
        <a:bodyPr/>
        <a:lstStyle/>
        <a:p>
          <a:endParaRPr lang="en-US"/>
        </a:p>
      </dgm:t>
    </dgm:pt>
    <dgm:pt modelId="{EA6ADB4F-00B3-B648-82C7-3485E8CE86AB}" type="pres">
      <dgm:prSet presAssocID="{5A344159-4DFC-B041-A4C9-E4CD0627853C}" presName="composite" presStyleCnt="0"/>
      <dgm:spPr/>
    </dgm:pt>
    <dgm:pt modelId="{FECCADAC-B0FF-3D40-87AA-2724B9D1F752}" type="pres">
      <dgm:prSet presAssocID="{5A344159-4DFC-B041-A4C9-E4CD0627853C}" presName="LShape" presStyleLbl="alignNode1" presStyleIdx="0" presStyleCnt="5" custScaleX="100303" custScaleY="83483" custLinFactNeighborX="-3717" custLinFactNeighborY="11071"/>
      <dgm:spPr/>
    </dgm:pt>
    <dgm:pt modelId="{267AF476-8BBC-7A4C-92D6-E38CCE8A0836}" type="pres">
      <dgm:prSet presAssocID="{5A344159-4DFC-B041-A4C9-E4CD0627853C}" presName="ParentText" presStyleLbl="revTx" presStyleIdx="0" presStyleCnt="3" custScaleX="114985" custScaleY="93826" custLinFactNeighborX="2578" custLinFactNeighborY="13808">
        <dgm:presLayoutVars>
          <dgm:chMax val="0"/>
          <dgm:chPref val="0"/>
          <dgm:bulletEnabled val="1"/>
        </dgm:presLayoutVars>
      </dgm:prSet>
      <dgm:spPr/>
      <dgm:t>
        <a:bodyPr/>
        <a:lstStyle/>
        <a:p>
          <a:endParaRPr lang="en-US"/>
        </a:p>
      </dgm:t>
    </dgm:pt>
    <dgm:pt modelId="{2A890E5C-75BE-F441-870A-19E0056915C4}" type="pres">
      <dgm:prSet presAssocID="{5A344159-4DFC-B041-A4C9-E4CD0627853C}" presName="Triangle" presStyleLbl="alignNode1" presStyleIdx="1" presStyleCnt="5" custLinFactY="8538" custLinFactNeighborX="75878" custLinFactNeighborY="100000"/>
      <dgm:spPr/>
    </dgm:pt>
    <dgm:pt modelId="{2D0F03C7-15BF-1143-BBF5-D3F8485DC447}" type="pres">
      <dgm:prSet presAssocID="{0F4E2FB1-D974-E541-9D98-C4C43E2A56C7}" presName="sibTrans" presStyleCnt="0"/>
      <dgm:spPr/>
    </dgm:pt>
    <dgm:pt modelId="{BB8BFA63-34EB-6E4A-A025-CA49BC4A1468}" type="pres">
      <dgm:prSet presAssocID="{0F4E2FB1-D974-E541-9D98-C4C43E2A56C7}" presName="space" presStyleCnt="0"/>
      <dgm:spPr/>
    </dgm:pt>
    <dgm:pt modelId="{188A16A0-3C56-CA47-8FD5-B6423B1DDD23}" type="pres">
      <dgm:prSet presAssocID="{4C223375-0015-0C4D-A1BF-FB4BD0874A01}" presName="composite" presStyleCnt="0"/>
      <dgm:spPr/>
    </dgm:pt>
    <dgm:pt modelId="{CDF1704A-03FF-EE44-B23D-BC9F128F5CA9}" type="pres">
      <dgm:prSet presAssocID="{4C223375-0015-0C4D-A1BF-FB4BD0874A01}" presName="LShape" presStyleLbl="alignNode1" presStyleIdx="2" presStyleCnt="5" custLinFactNeighborX="100" custLinFactNeighborY="3014"/>
      <dgm:spPr/>
    </dgm:pt>
    <dgm:pt modelId="{CF2440ED-C31D-3945-8F0E-C203EE6C7A30}" type="pres">
      <dgm:prSet presAssocID="{4C223375-0015-0C4D-A1BF-FB4BD0874A01}" presName="ParentText" presStyleLbl="revTx" presStyleIdx="1" presStyleCnt="3" custScaleX="112982" custScaleY="60040" custLinFactNeighborX="14107" custLinFactNeighborY="-11092">
        <dgm:presLayoutVars>
          <dgm:chMax val="0"/>
          <dgm:chPref val="0"/>
          <dgm:bulletEnabled val="1"/>
        </dgm:presLayoutVars>
      </dgm:prSet>
      <dgm:spPr/>
      <dgm:t>
        <a:bodyPr/>
        <a:lstStyle/>
        <a:p>
          <a:endParaRPr lang="en-US"/>
        </a:p>
      </dgm:t>
    </dgm:pt>
    <dgm:pt modelId="{7F9C2424-FF60-624B-95FC-59CDD49F1EBF}" type="pres">
      <dgm:prSet presAssocID="{4C223375-0015-0C4D-A1BF-FB4BD0874A01}" presName="Triangle" presStyleLbl="alignNode1" presStyleIdx="3" presStyleCnt="5" custLinFactNeighborX="68241" custLinFactNeighborY="32895"/>
      <dgm:spPr/>
    </dgm:pt>
    <dgm:pt modelId="{8A38DF87-5E51-3046-91F5-EF0423FFD3B5}" type="pres">
      <dgm:prSet presAssocID="{2312576F-C1A0-7840-864E-CDC74C6FBB2C}" presName="sibTrans" presStyleCnt="0"/>
      <dgm:spPr/>
    </dgm:pt>
    <dgm:pt modelId="{FE484A72-4AA2-D14F-A0BA-3F11E795114A}" type="pres">
      <dgm:prSet presAssocID="{2312576F-C1A0-7840-864E-CDC74C6FBB2C}" presName="space" presStyleCnt="0"/>
      <dgm:spPr/>
    </dgm:pt>
    <dgm:pt modelId="{0BD8241A-A61F-1D44-ADA9-EB2A932C1C32}" type="pres">
      <dgm:prSet presAssocID="{6C37A24E-E3A4-E246-8DAA-59F18A150932}" presName="composite" presStyleCnt="0"/>
      <dgm:spPr/>
    </dgm:pt>
    <dgm:pt modelId="{CA35DAB0-F5FC-C546-B248-59943E2AAE2D}" type="pres">
      <dgm:prSet presAssocID="{6C37A24E-E3A4-E246-8DAA-59F18A150932}" presName="LShape" presStyleLbl="alignNode1" presStyleIdx="4" presStyleCnt="5"/>
      <dgm:spPr/>
    </dgm:pt>
    <dgm:pt modelId="{4EF0A98E-0589-314B-A1EC-4CD1739F10DA}" type="pres">
      <dgm:prSet presAssocID="{6C37A24E-E3A4-E246-8DAA-59F18A150932}" presName="ParentText" presStyleLbl="revTx" presStyleIdx="2" presStyleCnt="3">
        <dgm:presLayoutVars>
          <dgm:chMax val="0"/>
          <dgm:chPref val="0"/>
          <dgm:bulletEnabled val="1"/>
        </dgm:presLayoutVars>
      </dgm:prSet>
      <dgm:spPr/>
      <dgm:t>
        <a:bodyPr/>
        <a:lstStyle/>
        <a:p>
          <a:endParaRPr lang="en-US"/>
        </a:p>
      </dgm:t>
    </dgm:pt>
  </dgm:ptLst>
  <dgm:cxnLst>
    <dgm:cxn modelId="{77FE1FBA-2818-5E45-A2A1-BF6057AD20FF}" srcId="{574A079D-DE66-DE44-B28C-94FD0EED5F03}" destId="{4C223375-0015-0C4D-A1BF-FB4BD0874A01}" srcOrd="1" destOrd="0" parTransId="{33E04172-7FCF-B14F-926C-4252D2CB14BF}" sibTransId="{2312576F-C1A0-7840-864E-CDC74C6FBB2C}"/>
    <dgm:cxn modelId="{C24113E4-D040-424D-AD5A-5FBB7E9CEA30}" srcId="{574A079D-DE66-DE44-B28C-94FD0EED5F03}" destId="{5A344159-4DFC-B041-A4C9-E4CD0627853C}" srcOrd="0" destOrd="0" parTransId="{AFB5E50C-F41A-224E-B388-F41D763B3C42}" sibTransId="{0F4E2FB1-D974-E541-9D98-C4C43E2A56C7}"/>
    <dgm:cxn modelId="{8E932AEA-9CA6-D345-9F53-A3B3CE917FCA}" type="presOf" srcId="{4C223375-0015-0C4D-A1BF-FB4BD0874A01}" destId="{CF2440ED-C31D-3945-8F0E-C203EE6C7A30}" srcOrd="0" destOrd="0" presId="urn:microsoft.com/office/officeart/2009/3/layout/StepUpProcess"/>
    <dgm:cxn modelId="{BF348696-1286-1D41-81FB-7E149E2A6772}" type="presOf" srcId="{574A079D-DE66-DE44-B28C-94FD0EED5F03}" destId="{08B81D81-9B59-8144-AC9C-AF595A7CF11D}" srcOrd="0" destOrd="0" presId="urn:microsoft.com/office/officeart/2009/3/layout/StepUpProcess"/>
    <dgm:cxn modelId="{BEA403C6-A79C-144E-B47F-D5F1EAA93089}" type="presOf" srcId="{5A344159-4DFC-B041-A4C9-E4CD0627853C}" destId="{267AF476-8BBC-7A4C-92D6-E38CCE8A0836}" srcOrd="0" destOrd="0" presId="urn:microsoft.com/office/officeart/2009/3/layout/StepUpProcess"/>
    <dgm:cxn modelId="{E4C921E5-62C3-7744-8B97-9200836DC73F}" type="presOf" srcId="{6C37A24E-E3A4-E246-8DAA-59F18A150932}" destId="{4EF0A98E-0589-314B-A1EC-4CD1739F10DA}" srcOrd="0" destOrd="0" presId="urn:microsoft.com/office/officeart/2009/3/layout/StepUpProcess"/>
    <dgm:cxn modelId="{3108D85F-04AC-CC44-B939-7031A77E09AF}" srcId="{574A079D-DE66-DE44-B28C-94FD0EED5F03}" destId="{6C37A24E-E3A4-E246-8DAA-59F18A150932}" srcOrd="2" destOrd="0" parTransId="{316B8571-5547-2B40-8948-F9FACBF729BD}" sibTransId="{5A7C7AC3-2E07-AA44-AAB2-0423ECC973AD}"/>
    <dgm:cxn modelId="{BFF1201E-C742-0443-A857-2C747586FE11}" type="presParOf" srcId="{08B81D81-9B59-8144-AC9C-AF595A7CF11D}" destId="{EA6ADB4F-00B3-B648-82C7-3485E8CE86AB}" srcOrd="0" destOrd="0" presId="urn:microsoft.com/office/officeart/2009/3/layout/StepUpProcess"/>
    <dgm:cxn modelId="{808D7F91-86F9-A544-827E-8FCD05A6514F}" type="presParOf" srcId="{EA6ADB4F-00B3-B648-82C7-3485E8CE86AB}" destId="{FECCADAC-B0FF-3D40-87AA-2724B9D1F752}" srcOrd="0" destOrd="0" presId="urn:microsoft.com/office/officeart/2009/3/layout/StepUpProcess"/>
    <dgm:cxn modelId="{01BE6EC3-68E4-CF4F-A687-0E3E09F5B767}" type="presParOf" srcId="{EA6ADB4F-00B3-B648-82C7-3485E8CE86AB}" destId="{267AF476-8BBC-7A4C-92D6-E38CCE8A0836}" srcOrd="1" destOrd="0" presId="urn:microsoft.com/office/officeart/2009/3/layout/StepUpProcess"/>
    <dgm:cxn modelId="{088507AD-7D35-E845-A2B0-C2AFDA82D36B}" type="presParOf" srcId="{EA6ADB4F-00B3-B648-82C7-3485E8CE86AB}" destId="{2A890E5C-75BE-F441-870A-19E0056915C4}" srcOrd="2" destOrd="0" presId="urn:microsoft.com/office/officeart/2009/3/layout/StepUpProcess"/>
    <dgm:cxn modelId="{8914EBD6-0176-114B-9622-4C336B9B765C}" type="presParOf" srcId="{08B81D81-9B59-8144-AC9C-AF595A7CF11D}" destId="{2D0F03C7-15BF-1143-BBF5-D3F8485DC447}" srcOrd="1" destOrd="0" presId="urn:microsoft.com/office/officeart/2009/3/layout/StepUpProcess"/>
    <dgm:cxn modelId="{AB6F1442-C3E5-2D43-AC6F-8401BFC88B6D}" type="presParOf" srcId="{2D0F03C7-15BF-1143-BBF5-D3F8485DC447}" destId="{BB8BFA63-34EB-6E4A-A025-CA49BC4A1468}" srcOrd="0" destOrd="0" presId="urn:microsoft.com/office/officeart/2009/3/layout/StepUpProcess"/>
    <dgm:cxn modelId="{E1B22180-4899-EA4A-B02B-5A7FCC57A80D}" type="presParOf" srcId="{08B81D81-9B59-8144-AC9C-AF595A7CF11D}" destId="{188A16A0-3C56-CA47-8FD5-B6423B1DDD23}" srcOrd="2" destOrd="0" presId="urn:microsoft.com/office/officeart/2009/3/layout/StepUpProcess"/>
    <dgm:cxn modelId="{62B3907C-BF8C-4C45-8E6B-B67C3F1A5ADF}" type="presParOf" srcId="{188A16A0-3C56-CA47-8FD5-B6423B1DDD23}" destId="{CDF1704A-03FF-EE44-B23D-BC9F128F5CA9}" srcOrd="0" destOrd="0" presId="urn:microsoft.com/office/officeart/2009/3/layout/StepUpProcess"/>
    <dgm:cxn modelId="{5A7DC870-9F02-4244-B389-E17A3B845287}" type="presParOf" srcId="{188A16A0-3C56-CA47-8FD5-B6423B1DDD23}" destId="{CF2440ED-C31D-3945-8F0E-C203EE6C7A30}" srcOrd="1" destOrd="0" presId="urn:microsoft.com/office/officeart/2009/3/layout/StepUpProcess"/>
    <dgm:cxn modelId="{54803D94-6C02-DD4A-8A36-293821CD9C5B}" type="presParOf" srcId="{188A16A0-3C56-CA47-8FD5-B6423B1DDD23}" destId="{7F9C2424-FF60-624B-95FC-59CDD49F1EBF}" srcOrd="2" destOrd="0" presId="urn:microsoft.com/office/officeart/2009/3/layout/StepUpProcess"/>
    <dgm:cxn modelId="{91581847-6F93-D441-906E-70CE2A17F642}" type="presParOf" srcId="{08B81D81-9B59-8144-AC9C-AF595A7CF11D}" destId="{8A38DF87-5E51-3046-91F5-EF0423FFD3B5}" srcOrd="3" destOrd="0" presId="urn:microsoft.com/office/officeart/2009/3/layout/StepUpProcess"/>
    <dgm:cxn modelId="{214EFFE9-60D9-C141-824F-0895C0BF6106}" type="presParOf" srcId="{8A38DF87-5E51-3046-91F5-EF0423FFD3B5}" destId="{FE484A72-4AA2-D14F-A0BA-3F11E795114A}" srcOrd="0" destOrd="0" presId="urn:microsoft.com/office/officeart/2009/3/layout/StepUpProcess"/>
    <dgm:cxn modelId="{21BE196C-B84E-0C4D-B858-10713C604B20}" type="presParOf" srcId="{08B81D81-9B59-8144-AC9C-AF595A7CF11D}" destId="{0BD8241A-A61F-1D44-ADA9-EB2A932C1C32}" srcOrd="4" destOrd="0" presId="urn:microsoft.com/office/officeart/2009/3/layout/StepUpProcess"/>
    <dgm:cxn modelId="{6420DFA7-8A6A-A540-BD58-B0C56C55CC74}" type="presParOf" srcId="{0BD8241A-A61F-1D44-ADA9-EB2A932C1C32}" destId="{CA35DAB0-F5FC-C546-B248-59943E2AAE2D}" srcOrd="0" destOrd="0" presId="urn:microsoft.com/office/officeart/2009/3/layout/StepUpProcess"/>
    <dgm:cxn modelId="{4AD56C39-ABD0-BC45-A035-EA64C488FD31}" type="presParOf" srcId="{0BD8241A-A61F-1D44-ADA9-EB2A932C1C32}" destId="{4EF0A98E-0589-314B-A1EC-4CD1739F10D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71D633E1-50AA-4D7A-A252-717966F7D626}" type="datetimeFigureOut">
              <a:rPr lang="en-US" smtClean="0"/>
              <a:t>12/20/2016</a:t>
            </a:fld>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CD58A003-21BF-4306-8798-8BD3AF4F82E7}" type="slidenum">
              <a:rPr lang="en-US" smtClean="0"/>
              <a:t>‹#›</a:t>
            </a:fld>
            <a:endParaRPr lang="en-US"/>
          </a:p>
        </p:txBody>
      </p:sp>
    </p:spTree>
    <p:extLst>
      <p:ext uri="{BB962C8B-B14F-4D97-AF65-F5344CB8AC3E}">
        <p14:creationId xmlns:p14="http://schemas.microsoft.com/office/powerpoint/2010/main" val="267247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idx="1"/>
          </p:nvPr>
        </p:nvSpPr>
        <p:spPr>
          <a:xfrm>
            <a:off x="3937000" y="1"/>
            <a:ext cx="3011488" cy="461963"/>
          </a:xfrm>
          <a:prstGeom prst="rect">
            <a:avLst/>
          </a:prstGeom>
        </p:spPr>
        <p:txBody>
          <a:bodyPr vert="horz" lIns="91435" tIns="45717" rIns="91435" bIns="45717" rtlCol="0"/>
          <a:lstStyle>
            <a:lvl1pPr algn="r">
              <a:defRPr sz="1200"/>
            </a:lvl1pPr>
          </a:lstStyle>
          <a:p>
            <a:fld id="{1B1AF99B-3A30-2949-A008-E165BB92E83D}" type="datetimeFigureOut">
              <a:rPr lang="en-US" smtClean="0"/>
              <a:t>12/20/2016</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35" tIns="45717" rIns="91435" bIns="45717" rtlCol="0" anchor="ctr"/>
          <a:lstStyle/>
          <a:p>
            <a:endParaRPr lang="en-US"/>
          </a:p>
        </p:txBody>
      </p:sp>
      <p:sp>
        <p:nvSpPr>
          <p:cNvPr id="5" name="Notes Placeholder 4"/>
          <p:cNvSpPr>
            <a:spLocks noGrp="1"/>
          </p:cNvSpPr>
          <p:nvPr>
            <p:ph type="body" sz="quarter" idx="3"/>
          </p:nvPr>
        </p:nvSpPr>
        <p:spPr>
          <a:xfrm>
            <a:off x="695326" y="4387851"/>
            <a:ext cx="5559425" cy="4156075"/>
          </a:xfrm>
          <a:prstGeom prst="rect">
            <a:avLst/>
          </a:prstGeom>
        </p:spPr>
        <p:txBody>
          <a:bodyPr vert="horz" lIns="91435" tIns="45717" rIns="91435"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6"/>
            <a:ext cx="3011488" cy="461963"/>
          </a:xfrm>
          <a:prstGeom prst="rect">
            <a:avLst/>
          </a:prstGeom>
        </p:spPr>
        <p:txBody>
          <a:bodyPr vert="horz" lIns="91435" tIns="45717" rIns="91435"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6"/>
            <a:ext cx="3011488" cy="461963"/>
          </a:xfrm>
          <a:prstGeom prst="rect">
            <a:avLst/>
          </a:prstGeom>
        </p:spPr>
        <p:txBody>
          <a:bodyPr vert="horz" lIns="91435" tIns="45717" rIns="91435" bIns="45717" rtlCol="0" anchor="b"/>
          <a:lstStyle>
            <a:lvl1pPr algn="r">
              <a:defRPr sz="1200"/>
            </a:lvl1pPr>
          </a:lstStyle>
          <a:p>
            <a:fld id="{01E38031-5F71-B149-9A93-459FC34A1F1E}" type="slidenum">
              <a:rPr lang="en-US" smtClean="0"/>
              <a:t>‹#›</a:t>
            </a:fld>
            <a:endParaRPr lang="en-US"/>
          </a:p>
        </p:txBody>
      </p:sp>
    </p:spTree>
    <p:extLst>
      <p:ext uri="{BB962C8B-B14F-4D97-AF65-F5344CB8AC3E}">
        <p14:creationId xmlns:p14="http://schemas.microsoft.com/office/powerpoint/2010/main" val="1999509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Presented by:</a:t>
            </a:r>
            <a:r>
              <a:rPr lang="en-US" baseline="0" dirty="0"/>
              <a:t>  </a:t>
            </a:r>
          </a:p>
          <a:p>
            <a:r>
              <a:rPr lang="en-US" baseline="0" dirty="0"/>
              <a:t>Arcelia Leon, Executive Director of Literacy K-12 &amp; Content Area Literacy</a:t>
            </a:r>
          </a:p>
          <a:p>
            <a:r>
              <a:rPr lang="en-US" baseline="0" dirty="0" err="1"/>
              <a:t>Khechara</a:t>
            </a:r>
            <a:r>
              <a:rPr lang="en-US" baseline="0" dirty="0"/>
              <a:t> Bradford, Assistant Superintendent; Curriculum and Instruction</a:t>
            </a:r>
          </a:p>
          <a:p>
            <a:r>
              <a:rPr lang="en-US" baseline="0" dirty="0"/>
              <a:t>Sara </a:t>
            </a:r>
            <a:r>
              <a:rPr lang="en-US" baseline="0" dirty="0" err="1"/>
              <a:t>Arispe</a:t>
            </a:r>
            <a:r>
              <a:rPr lang="en-US" baseline="0" dirty="0"/>
              <a:t>, Associate Superintendent; Accountability &amp; Data Quality</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1</a:t>
            </a:fld>
            <a:endParaRPr lang="en-US"/>
          </a:p>
        </p:txBody>
      </p:sp>
    </p:spTree>
    <p:extLst>
      <p:ext uri="{BB962C8B-B14F-4D97-AF65-F5344CB8AC3E}">
        <p14:creationId xmlns:p14="http://schemas.microsoft.com/office/powerpoint/2010/main" val="314356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Sara </a:t>
            </a:r>
            <a:r>
              <a:rPr lang="en-US" dirty="0" err="1"/>
              <a:t>Arispe</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10</a:t>
            </a:fld>
            <a:endParaRPr lang="en-US"/>
          </a:p>
        </p:txBody>
      </p:sp>
    </p:spTree>
    <p:extLst>
      <p:ext uri="{BB962C8B-B14F-4D97-AF65-F5344CB8AC3E}">
        <p14:creationId xmlns:p14="http://schemas.microsoft.com/office/powerpoint/2010/main" val="128216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Sara </a:t>
            </a:r>
            <a:r>
              <a:rPr lang="en-US" dirty="0" err="1"/>
              <a:t>Arispe</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11</a:t>
            </a:fld>
            <a:endParaRPr lang="en-US"/>
          </a:p>
        </p:txBody>
      </p:sp>
    </p:spTree>
    <p:extLst>
      <p:ext uri="{BB962C8B-B14F-4D97-AF65-F5344CB8AC3E}">
        <p14:creationId xmlns:p14="http://schemas.microsoft.com/office/powerpoint/2010/main" val="345808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Sara </a:t>
            </a:r>
            <a:r>
              <a:rPr lang="en-US" dirty="0" err="1"/>
              <a:t>Arispe</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12</a:t>
            </a:fld>
            <a:endParaRPr lang="en-US"/>
          </a:p>
        </p:txBody>
      </p:sp>
    </p:spTree>
    <p:extLst>
      <p:ext uri="{BB962C8B-B14F-4D97-AF65-F5344CB8AC3E}">
        <p14:creationId xmlns:p14="http://schemas.microsoft.com/office/powerpoint/2010/main" val="66913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p:txBody>
      </p:sp>
      <p:sp>
        <p:nvSpPr>
          <p:cNvPr id="4" name="Slide Number Placeholder 3"/>
          <p:cNvSpPr>
            <a:spLocks noGrp="1"/>
          </p:cNvSpPr>
          <p:nvPr>
            <p:ph type="sldNum" sz="quarter" idx="10"/>
          </p:nvPr>
        </p:nvSpPr>
        <p:spPr/>
        <p:txBody>
          <a:bodyPr/>
          <a:lstStyle/>
          <a:p>
            <a:fld id="{01E38031-5F71-B149-9A93-459FC34A1F1E}" type="slidenum">
              <a:rPr lang="en-US" smtClean="0"/>
              <a:t>13</a:t>
            </a:fld>
            <a:endParaRPr lang="en-US"/>
          </a:p>
        </p:txBody>
      </p:sp>
    </p:spTree>
    <p:extLst>
      <p:ext uri="{BB962C8B-B14F-4D97-AF65-F5344CB8AC3E}">
        <p14:creationId xmlns:p14="http://schemas.microsoft.com/office/powerpoint/2010/main" val="95967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a:p>
            <a:r>
              <a:rPr lang="en-US" dirty="0"/>
              <a:t>This is a cross collaborative effort by the district and the community to identify volunteers for 100x25FWTX.</a:t>
            </a:r>
          </a:p>
          <a:p>
            <a:r>
              <a:rPr lang="en-US" dirty="0"/>
              <a:t>Key</a:t>
            </a:r>
            <a:r>
              <a:rPr lang="en-US" baseline="0" dirty="0"/>
              <a:t> components of the plan include:</a:t>
            </a:r>
          </a:p>
          <a:p>
            <a:pPr marL="226908" indent="-226908">
              <a:buFont typeface="+mj-lt"/>
              <a:buAutoNum type="arabicPeriod"/>
            </a:pPr>
            <a:r>
              <a:rPr lang="en-US" baseline="0" dirty="0"/>
              <a:t>Aligning volunteer support and resources to our literacy curriculum</a:t>
            </a:r>
          </a:p>
          <a:p>
            <a:pPr marL="226908" indent="-226908">
              <a:buFont typeface="+mj-lt"/>
              <a:buAutoNum type="arabicPeriod"/>
            </a:pPr>
            <a:r>
              <a:rPr lang="en-US" baseline="0" dirty="0"/>
              <a:t>Providing training and orientation</a:t>
            </a:r>
          </a:p>
          <a:p>
            <a:pPr marL="226908" indent="-226908">
              <a:buFont typeface="+mj-lt"/>
              <a:buAutoNum type="arabicPeriod"/>
            </a:pPr>
            <a:r>
              <a:rPr lang="en-US" baseline="0" dirty="0"/>
              <a:t>Analyzing impact on early literacy</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14</a:t>
            </a:fld>
            <a:endParaRPr lang="en-US"/>
          </a:p>
        </p:txBody>
      </p:sp>
    </p:spTree>
    <p:extLst>
      <p:ext uri="{BB962C8B-B14F-4D97-AF65-F5344CB8AC3E}">
        <p14:creationId xmlns:p14="http://schemas.microsoft.com/office/powerpoint/2010/main" val="192329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C8AB0CF-B5FC-DC40-B390-07982F08A25B}" type="slidenum">
              <a:rPr lang="en-US" smtClean="0"/>
              <a:t>15</a:t>
            </a:fld>
            <a:endParaRPr lang="en-US"/>
          </a:p>
        </p:txBody>
      </p:sp>
    </p:spTree>
    <p:extLst>
      <p:ext uri="{BB962C8B-B14F-4D97-AF65-F5344CB8AC3E}">
        <p14:creationId xmlns:p14="http://schemas.microsoft.com/office/powerpoint/2010/main" val="411887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1E38031-5F71-B149-9A93-459FC34A1F1E}" type="slidenum">
              <a:rPr lang="en-US" smtClean="0"/>
              <a:t>16</a:t>
            </a:fld>
            <a:endParaRPr lang="en-US"/>
          </a:p>
        </p:txBody>
      </p:sp>
    </p:spTree>
    <p:extLst>
      <p:ext uri="{BB962C8B-B14F-4D97-AF65-F5344CB8AC3E}">
        <p14:creationId xmlns:p14="http://schemas.microsoft.com/office/powerpoint/2010/main" val="273170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 Bradford:</a:t>
            </a:r>
            <a:r>
              <a:rPr lang="en-US" baseline="0" dirty="0"/>
              <a:t>  </a:t>
            </a:r>
            <a:r>
              <a:rPr lang="en-US" dirty="0"/>
              <a:t>Focus on Tier 1 Core Instruction and the literacy connection in all content areas.</a:t>
            </a:r>
          </a:p>
          <a:p>
            <a:r>
              <a:rPr lang="en-US" dirty="0"/>
              <a:t>Design instruction for authentic learning experiences for all students.</a:t>
            </a:r>
          </a:p>
          <a:p>
            <a:r>
              <a:rPr lang="en-US" dirty="0"/>
              <a:t>Provide student-led learning opportunities with teacher model and support.</a:t>
            </a:r>
          </a:p>
          <a:p>
            <a:r>
              <a:rPr lang="en-US" dirty="0"/>
              <a:t>Ensure daily opportunities for small group structured and guided practice.</a:t>
            </a:r>
          </a:p>
          <a:p>
            <a:r>
              <a:rPr lang="en-US" dirty="0"/>
              <a:t>Utilize district curriculum as support for planning that leads students to mastery of content.</a:t>
            </a:r>
          </a:p>
          <a:p>
            <a:r>
              <a:rPr lang="en-US" dirty="0"/>
              <a:t>Building teacher capacity for instructional delivery through a coaching model and ongoing professional learning.</a:t>
            </a:r>
          </a:p>
        </p:txBody>
      </p:sp>
      <p:sp>
        <p:nvSpPr>
          <p:cNvPr id="4" name="Slide Number Placeholder 3"/>
          <p:cNvSpPr>
            <a:spLocks noGrp="1"/>
          </p:cNvSpPr>
          <p:nvPr>
            <p:ph type="sldNum" sz="quarter" idx="10"/>
          </p:nvPr>
        </p:nvSpPr>
        <p:spPr/>
        <p:txBody>
          <a:bodyPr/>
          <a:lstStyle/>
          <a:p>
            <a:fld id="{01E38031-5F71-B149-9A93-459FC34A1F1E}" type="slidenum">
              <a:rPr lang="en-US" smtClean="0"/>
              <a:t>2</a:t>
            </a:fld>
            <a:endParaRPr lang="en-US"/>
          </a:p>
        </p:txBody>
      </p:sp>
    </p:spTree>
    <p:extLst>
      <p:ext uri="{BB962C8B-B14F-4D97-AF65-F5344CB8AC3E}">
        <p14:creationId xmlns:p14="http://schemas.microsoft.com/office/powerpoint/2010/main" val="233019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p:txBody>
      </p:sp>
      <p:sp>
        <p:nvSpPr>
          <p:cNvPr id="4" name="Slide Number Placeholder 3"/>
          <p:cNvSpPr>
            <a:spLocks noGrp="1"/>
          </p:cNvSpPr>
          <p:nvPr>
            <p:ph type="sldNum" sz="quarter" idx="10"/>
          </p:nvPr>
        </p:nvSpPr>
        <p:spPr/>
        <p:txBody>
          <a:bodyPr/>
          <a:lstStyle/>
          <a:p>
            <a:fld id="{01E38031-5F71-B149-9A93-459FC34A1F1E}" type="slidenum">
              <a:rPr lang="en-US" smtClean="0"/>
              <a:t>3</a:t>
            </a:fld>
            <a:endParaRPr lang="en-US"/>
          </a:p>
        </p:txBody>
      </p:sp>
    </p:spTree>
    <p:extLst>
      <p:ext uri="{BB962C8B-B14F-4D97-AF65-F5344CB8AC3E}">
        <p14:creationId xmlns:p14="http://schemas.microsoft.com/office/powerpoint/2010/main" val="288490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p:txBody>
      </p:sp>
      <p:sp>
        <p:nvSpPr>
          <p:cNvPr id="4" name="Slide Number Placeholder 3"/>
          <p:cNvSpPr>
            <a:spLocks noGrp="1"/>
          </p:cNvSpPr>
          <p:nvPr>
            <p:ph type="sldNum" sz="quarter" idx="10"/>
          </p:nvPr>
        </p:nvSpPr>
        <p:spPr/>
        <p:txBody>
          <a:bodyPr/>
          <a:lstStyle/>
          <a:p>
            <a:fld id="{01E38031-5F71-B149-9A93-459FC34A1F1E}" type="slidenum">
              <a:rPr lang="en-US" smtClean="0"/>
              <a:t>4</a:t>
            </a:fld>
            <a:endParaRPr lang="en-US"/>
          </a:p>
        </p:txBody>
      </p:sp>
    </p:spTree>
    <p:extLst>
      <p:ext uri="{BB962C8B-B14F-4D97-AF65-F5344CB8AC3E}">
        <p14:creationId xmlns:p14="http://schemas.microsoft.com/office/powerpoint/2010/main" val="245413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a:p>
            <a:r>
              <a:rPr lang="en-US" dirty="0"/>
              <a:t>The red icon represents Language Development &amp; Word Study.  That includes:  oral language, phonics, phonemic awareness (letter to sound correspondence), reading fluency and comprehension.  “Learning to Read” </a:t>
            </a:r>
          </a:p>
          <a:p>
            <a:endParaRPr lang="en-US" dirty="0"/>
          </a:p>
          <a:p>
            <a:r>
              <a:rPr lang="en-US" dirty="0"/>
              <a:t>In balanced</a:t>
            </a:r>
            <a:r>
              <a:rPr lang="en-US" baseline="0" dirty="0"/>
              <a:t> Literacy, reading &amp; writing are taught as interconnected skills.  </a:t>
            </a:r>
            <a:endParaRPr lang="en-US" dirty="0"/>
          </a:p>
          <a:p>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5</a:t>
            </a:fld>
            <a:endParaRPr lang="en-US"/>
          </a:p>
        </p:txBody>
      </p:sp>
    </p:spTree>
    <p:extLst>
      <p:ext uri="{BB962C8B-B14F-4D97-AF65-F5344CB8AC3E}">
        <p14:creationId xmlns:p14="http://schemas.microsoft.com/office/powerpoint/2010/main" val="33144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a:p>
            <a:r>
              <a:rPr lang="en-US" dirty="0"/>
              <a:t>As</a:t>
            </a:r>
            <a:r>
              <a:rPr lang="en-US" baseline="0" dirty="0"/>
              <a:t> students progress from ‘learning to read’ – to – ‘reading to learn’, there starts to develop a balance:  word study, academic language, reading, writing.</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6</a:t>
            </a:fld>
            <a:endParaRPr lang="en-US"/>
          </a:p>
        </p:txBody>
      </p:sp>
    </p:spTree>
    <p:extLst>
      <p:ext uri="{BB962C8B-B14F-4D97-AF65-F5344CB8AC3E}">
        <p14:creationId xmlns:p14="http://schemas.microsoft.com/office/powerpoint/2010/main" val="76055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a:p>
            <a:r>
              <a:rPr lang="en-US" dirty="0"/>
              <a:t>Our focus in the</a:t>
            </a:r>
            <a:r>
              <a:rPr lang="en-US" baseline="0" dirty="0"/>
              <a:t> middle school grades is on the connection between reading skills and writing application.  “What you learn in reading, you apply directly into your writing.” </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7</a:t>
            </a:fld>
            <a:endParaRPr lang="en-US"/>
          </a:p>
        </p:txBody>
      </p:sp>
    </p:spTree>
    <p:extLst>
      <p:ext uri="{BB962C8B-B14F-4D97-AF65-F5344CB8AC3E}">
        <p14:creationId xmlns:p14="http://schemas.microsoft.com/office/powerpoint/2010/main" val="208421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Arcelia Leon:</a:t>
            </a:r>
          </a:p>
          <a:p>
            <a:r>
              <a:rPr lang="en-US" dirty="0"/>
              <a:t>The</a:t>
            </a:r>
            <a:r>
              <a:rPr lang="en-US" baseline="0" dirty="0"/>
              <a:t> focus in ENG I-IV is on literature analysis, authentic writing, and applied grammar.  We want our students to read like writers and write like readers!</a:t>
            </a:r>
            <a:endParaRPr lang="en-US" dirty="0"/>
          </a:p>
        </p:txBody>
      </p:sp>
      <p:sp>
        <p:nvSpPr>
          <p:cNvPr id="4" name="Slide Number Placeholder 3"/>
          <p:cNvSpPr>
            <a:spLocks noGrp="1"/>
          </p:cNvSpPr>
          <p:nvPr>
            <p:ph type="sldNum" sz="quarter" idx="10"/>
          </p:nvPr>
        </p:nvSpPr>
        <p:spPr/>
        <p:txBody>
          <a:bodyPr/>
          <a:lstStyle/>
          <a:p>
            <a:fld id="{01E38031-5F71-B149-9A93-459FC34A1F1E}" type="slidenum">
              <a:rPr lang="en-US" smtClean="0"/>
              <a:t>8</a:t>
            </a:fld>
            <a:endParaRPr lang="en-US"/>
          </a:p>
        </p:txBody>
      </p:sp>
    </p:spTree>
    <p:extLst>
      <p:ext uri="{BB962C8B-B14F-4D97-AF65-F5344CB8AC3E}">
        <p14:creationId xmlns:p14="http://schemas.microsoft.com/office/powerpoint/2010/main" val="22866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DII</a:t>
            </a:r>
          </a:p>
        </p:txBody>
      </p:sp>
      <p:sp>
        <p:nvSpPr>
          <p:cNvPr id="4" name="Slide Number Placeholder 3"/>
          <p:cNvSpPr>
            <a:spLocks noGrp="1"/>
          </p:cNvSpPr>
          <p:nvPr>
            <p:ph type="sldNum" sz="quarter" idx="10"/>
          </p:nvPr>
        </p:nvSpPr>
        <p:spPr/>
        <p:txBody>
          <a:bodyPr/>
          <a:lstStyle/>
          <a:p>
            <a:fld id="{01E38031-5F71-B149-9A93-459FC34A1F1E}" type="slidenum">
              <a:rPr lang="en-US" smtClean="0"/>
              <a:t>9</a:t>
            </a:fld>
            <a:endParaRPr lang="en-US"/>
          </a:p>
        </p:txBody>
      </p:sp>
    </p:spTree>
    <p:extLst>
      <p:ext uri="{BB962C8B-B14F-4D97-AF65-F5344CB8AC3E}">
        <p14:creationId xmlns:p14="http://schemas.microsoft.com/office/powerpoint/2010/main" val="222136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0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62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979"/>
            <a:ext cx="7772400" cy="857250"/>
          </a:xfrm>
        </p:spPr>
        <p:txBody>
          <a:bodyPr/>
          <a:lstStyle/>
          <a:p>
            <a:r>
              <a:rPr lang="en-US"/>
              <a:t>Click to edit Master title style</a:t>
            </a:r>
          </a:p>
        </p:txBody>
      </p:sp>
      <p:sp>
        <p:nvSpPr>
          <p:cNvPr id="3" name="Content Placeholder 2"/>
          <p:cNvSpPr>
            <a:spLocks noGrp="1"/>
          </p:cNvSpPr>
          <p:nvPr>
            <p:ph idx="1"/>
          </p:nvPr>
        </p:nvSpPr>
        <p:spPr>
          <a:xfrm>
            <a:off x="1143000" y="1200150"/>
            <a:ext cx="7772400" cy="3733800"/>
          </a:xfrm>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100x25-Interi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7262" cy="5143500"/>
          </a:xfrm>
          <a:prstGeom prst="rect">
            <a:avLst/>
          </a:prstGeom>
        </p:spPr>
      </p:pic>
    </p:spTree>
    <p:extLst>
      <p:ext uri="{BB962C8B-B14F-4D97-AF65-F5344CB8AC3E}">
        <p14:creationId xmlns:p14="http://schemas.microsoft.com/office/powerpoint/2010/main" val="13176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700" y="0"/>
            <a:ext cx="22987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2438400" y="205979"/>
            <a:ext cx="6400800" cy="857250"/>
          </a:xfrm>
        </p:spPr>
        <p:txBody>
          <a:bodyPr/>
          <a:lstStyle/>
          <a:p>
            <a:r>
              <a:rPr lang="en-US" dirty="0"/>
              <a:t>Click to edit Master title style</a:t>
            </a:r>
          </a:p>
        </p:txBody>
      </p:sp>
      <p:sp>
        <p:nvSpPr>
          <p:cNvPr id="9" name="Content Placeholder 2"/>
          <p:cNvSpPr>
            <a:spLocks noGrp="1"/>
          </p:cNvSpPr>
          <p:nvPr>
            <p:ph idx="10"/>
          </p:nvPr>
        </p:nvSpPr>
        <p:spPr>
          <a:xfrm>
            <a:off x="2438400" y="1200150"/>
            <a:ext cx="64008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898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100x25-E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33939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6879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7" r:id="rId4"/>
    <p:sldLayoutId id="2147483655" r:id="rId5"/>
  </p:sldLayoutIdLst>
  <p:txStyles>
    <p:titleStyle>
      <a:lvl1pPr algn="l" defTabSz="914400" rtl="0" eaLnBrk="1" latinLnBrk="0" hangingPunct="1">
        <a:spcBef>
          <a:spcPct val="0"/>
        </a:spcBef>
        <a:buNone/>
        <a:defRPr sz="4400" kern="1200">
          <a:solidFill>
            <a:srgbClr val="16447D"/>
          </a:solidFill>
          <a:latin typeface="Georgia"/>
          <a:ea typeface="+mj-ea"/>
          <a:cs typeface="Georgia"/>
        </a:defRPr>
      </a:lvl1pPr>
    </p:titleStyle>
    <p:body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76500" y="2952750"/>
            <a:ext cx="4191000" cy="2133600"/>
          </a:xfrm>
        </p:spPr>
        <p:txBody>
          <a:bodyPr>
            <a:noAutofit/>
          </a:bodyPr>
          <a:lstStyle/>
          <a:p>
            <a:pPr algn="ctr"/>
            <a:r>
              <a:rPr lang="en-US" sz="2800" b="1" dirty="0">
                <a:solidFill>
                  <a:srgbClr val="16447D"/>
                </a:solidFill>
              </a:rPr>
              <a:t>Fort Worth ISD Literacy </a:t>
            </a:r>
            <a:r>
              <a:rPr lang="en-US" sz="3200" dirty="0">
                <a:solidFill>
                  <a:srgbClr val="16447D"/>
                </a:solidFill>
              </a:rPr>
              <a:t/>
            </a:r>
            <a:br>
              <a:rPr lang="en-US" sz="3200" dirty="0">
                <a:solidFill>
                  <a:srgbClr val="16447D"/>
                </a:solidFill>
              </a:rPr>
            </a:br>
            <a:r>
              <a:rPr lang="en-US" sz="2000" dirty="0">
                <a:solidFill>
                  <a:srgbClr val="16447D"/>
                </a:solidFill>
              </a:rPr>
              <a:t>North Texas P-16 Council</a:t>
            </a:r>
            <a:r>
              <a:rPr lang="en-US" sz="1100" dirty="0">
                <a:solidFill>
                  <a:srgbClr val="404040"/>
                </a:solidFill>
                <a:latin typeface="Arial"/>
                <a:cs typeface="Arial"/>
              </a:rPr>
              <a:t/>
            </a:r>
            <a:br>
              <a:rPr lang="en-US" sz="1100" dirty="0">
                <a:solidFill>
                  <a:srgbClr val="404040"/>
                </a:solidFill>
                <a:latin typeface="Arial"/>
                <a:cs typeface="Arial"/>
              </a:rPr>
            </a:br>
            <a:r>
              <a:rPr lang="en-US" sz="1600" dirty="0">
                <a:solidFill>
                  <a:srgbClr val="404040"/>
                </a:solidFill>
                <a:latin typeface="Arial"/>
                <a:cs typeface="Arial"/>
              </a:rPr>
              <a:t>December 13, 2016 </a:t>
            </a:r>
            <a:br>
              <a:rPr lang="en-US" sz="1600" dirty="0">
                <a:solidFill>
                  <a:srgbClr val="404040"/>
                </a:solidFill>
                <a:latin typeface="Arial"/>
                <a:cs typeface="Arial"/>
              </a:rPr>
            </a:br>
            <a:r>
              <a:rPr lang="en-US" sz="1600" dirty="0">
                <a:solidFill>
                  <a:srgbClr val="404040"/>
                </a:solidFill>
                <a:latin typeface="Arial"/>
                <a:cs typeface="Arial"/>
              </a:rPr>
              <a:t/>
            </a:r>
            <a:br>
              <a:rPr lang="en-US" sz="1600" dirty="0">
                <a:solidFill>
                  <a:srgbClr val="404040"/>
                </a:solidFill>
                <a:latin typeface="Arial"/>
                <a:cs typeface="Arial"/>
              </a:rPr>
            </a:br>
            <a:r>
              <a:rPr lang="en-US" sz="1000" i="1" dirty="0">
                <a:solidFill>
                  <a:srgbClr val="404040"/>
                </a:solidFill>
                <a:latin typeface="Arial"/>
                <a:cs typeface="Arial"/>
              </a:rPr>
              <a:t>Adapted from the October 11, 2016 presentation to the Fort Worth ISD Board of Directors</a:t>
            </a:r>
            <a:endParaRPr lang="en-US" sz="1600" b="1" i="1" dirty="0">
              <a:solidFill>
                <a:srgbClr val="404040"/>
              </a:solidFill>
              <a:latin typeface="Arial"/>
              <a:cs typeface="Arial"/>
            </a:endParaRPr>
          </a:p>
        </p:txBody>
      </p:sp>
      <p:cxnSp>
        <p:nvCxnSpPr>
          <p:cNvPr id="5" name="Straight Connector 4"/>
          <p:cNvCxnSpPr/>
          <p:nvPr/>
        </p:nvCxnSpPr>
        <p:spPr>
          <a:xfrm>
            <a:off x="2705100" y="2876550"/>
            <a:ext cx="3733800" cy="0"/>
          </a:xfrm>
          <a:prstGeom prst="line">
            <a:avLst/>
          </a:prstGeom>
          <a:ln>
            <a:solidFill>
              <a:srgbClr val="16447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0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Achieve3000</a:t>
            </a:r>
          </a:p>
        </p:txBody>
      </p:sp>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4" name="Content Placeholder 3"/>
          <p:cNvSpPr>
            <a:spLocks noGrp="1"/>
          </p:cNvSpPr>
          <p:nvPr>
            <p:ph idx="1"/>
          </p:nvPr>
        </p:nvSpPr>
        <p:spPr/>
        <p:txBody>
          <a:bodyPr>
            <a:noAutofit/>
          </a:bodyPr>
          <a:lstStyle/>
          <a:p>
            <a:pPr>
              <a:buFont typeface="Wingdings" charset="2"/>
              <a:buChar char="§"/>
            </a:pPr>
            <a:r>
              <a:rPr lang="en-US" sz="2400" dirty="0"/>
              <a:t>Progress Monitoring for All Students</a:t>
            </a:r>
          </a:p>
          <a:p>
            <a:pPr>
              <a:buFont typeface="Wingdings" charset="2"/>
              <a:buChar char="§"/>
            </a:pPr>
            <a:r>
              <a:rPr lang="en-US" sz="2400" dirty="0"/>
              <a:t>Differentiated Instruction</a:t>
            </a:r>
          </a:p>
          <a:p>
            <a:pPr>
              <a:buFont typeface="Wingdings" charset="2"/>
              <a:buChar char="§"/>
            </a:pPr>
            <a:r>
              <a:rPr lang="en-US" sz="2400" dirty="0"/>
              <a:t>Accelerated Learning</a:t>
            </a:r>
          </a:p>
          <a:p>
            <a:pPr>
              <a:buFont typeface="Wingdings" charset="2"/>
              <a:buChar char="§"/>
            </a:pPr>
            <a:r>
              <a:rPr lang="en-US" sz="2400" dirty="0"/>
              <a:t>Integrate Literacy across all Content Areas</a:t>
            </a:r>
          </a:p>
          <a:p>
            <a:pPr marL="0" indent="0">
              <a:buNone/>
            </a:pPr>
            <a:endParaRPr lang="en-US" sz="1600" dirty="0"/>
          </a:p>
          <a:p>
            <a:pPr marL="0" indent="0">
              <a:buNone/>
            </a:pPr>
            <a:r>
              <a:rPr lang="en-US" sz="2400" dirty="0"/>
              <a:t>Steadily increase students' ability to read, comprehend, apply and communicate information derived from complex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867150"/>
            <a:ext cx="1143000" cy="1143000"/>
          </a:xfrm>
          <a:prstGeom prst="rect">
            <a:avLst/>
          </a:prstGeom>
        </p:spPr>
      </p:pic>
    </p:spTree>
    <p:extLst>
      <p:ext uri="{BB962C8B-B14F-4D97-AF65-F5344CB8AC3E}">
        <p14:creationId xmlns:p14="http://schemas.microsoft.com/office/powerpoint/2010/main" val="47508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Achieve3000</a:t>
            </a:r>
          </a:p>
        </p:txBody>
      </p:sp>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4" name="Content Placeholder 3"/>
          <p:cNvSpPr>
            <a:spLocks noGrp="1"/>
          </p:cNvSpPr>
          <p:nvPr>
            <p:ph idx="1"/>
          </p:nvPr>
        </p:nvSpPr>
        <p:spPr/>
        <p:txBody>
          <a:bodyPr>
            <a:noAutofit/>
          </a:bodyPr>
          <a:lstStyle/>
          <a:p>
            <a:pPr marL="514350" indent="-514350">
              <a:buFont typeface="+mj-lt"/>
              <a:buAutoNum type="arabicPeriod"/>
            </a:pPr>
            <a:r>
              <a:rPr lang="en-US" sz="2400" dirty="0" err="1"/>
              <a:t>LevelSet</a:t>
            </a:r>
            <a:r>
              <a:rPr lang="en-US" sz="2400" dirty="0"/>
              <a:t> Assessment – baseline </a:t>
            </a:r>
            <a:r>
              <a:rPr lang="en-US" sz="2400" dirty="0" err="1"/>
              <a:t>Lexile</a:t>
            </a:r>
            <a:endParaRPr lang="en-US" sz="2400" dirty="0"/>
          </a:p>
          <a:p>
            <a:pPr marL="514350" indent="-514350">
              <a:buFont typeface="+mj-lt"/>
              <a:buAutoNum type="arabicPeriod"/>
            </a:pPr>
            <a:r>
              <a:rPr lang="en-US" sz="2400" dirty="0"/>
              <a:t>Differentiated, grade appropriate text matched to the student’s </a:t>
            </a:r>
            <a:r>
              <a:rPr lang="en-US" sz="2400" dirty="0" err="1"/>
              <a:t>Lexile</a:t>
            </a:r>
            <a:r>
              <a:rPr lang="en-US" sz="2400" dirty="0"/>
              <a:t> level</a:t>
            </a:r>
          </a:p>
          <a:p>
            <a:pPr marL="514350" indent="-514350">
              <a:buFont typeface="+mj-lt"/>
              <a:buAutoNum type="arabicPeriod"/>
            </a:pPr>
            <a:r>
              <a:rPr lang="en-US" sz="2400" dirty="0"/>
              <a:t>Ongoing assessment aligned to grade-level standards measures ability to comprehend informational text</a:t>
            </a:r>
          </a:p>
          <a:p>
            <a:pPr marL="514350" indent="-514350">
              <a:buFont typeface="+mj-lt"/>
              <a:buAutoNum type="arabicPeriod"/>
            </a:pPr>
            <a:r>
              <a:rPr lang="en-US" sz="2400" dirty="0"/>
              <a:t>Text rigor increased as progress is made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867150"/>
            <a:ext cx="1143000" cy="1143000"/>
          </a:xfrm>
          <a:prstGeom prst="rect">
            <a:avLst/>
          </a:prstGeom>
        </p:spPr>
      </p:pic>
    </p:spTree>
    <p:extLst>
      <p:ext uri="{BB962C8B-B14F-4D97-AF65-F5344CB8AC3E}">
        <p14:creationId xmlns:p14="http://schemas.microsoft.com/office/powerpoint/2010/main" val="202034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Expectations: All Students</a:t>
            </a:r>
          </a:p>
        </p:txBody>
      </p:sp>
      <p:sp>
        <p:nvSpPr>
          <p:cNvPr id="3" name="Content Placeholder 2"/>
          <p:cNvSpPr>
            <a:spLocks noGrp="1"/>
          </p:cNvSpPr>
          <p:nvPr>
            <p:ph idx="1"/>
          </p:nvPr>
        </p:nvSpPr>
        <p:spPr/>
        <p:txBody>
          <a:bodyPr/>
          <a:lstStyle/>
          <a:p>
            <a:pPr marL="0" indent="0">
              <a:buNone/>
            </a:pPr>
            <a:r>
              <a:rPr lang="en-US" dirty="0"/>
              <a:t>200 point </a:t>
            </a:r>
            <a:r>
              <a:rPr lang="en-US" dirty="0" err="1"/>
              <a:t>Lexile</a:t>
            </a:r>
            <a:r>
              <a:rPr lang="en-US" dirty="0"/>
              <a:t> gain for </a:t>
            </a:r>
            <a:r>
              <a:rPr lang="en-US" b="1" dirty="0"/>
              <a:t>every</a:t>
            </a:r>
            <a:r>
              <a:rPr lang="en-US" dirty="0"/>
              <a:t> student</a:t>
            </a:r>
          </a:p>
          <a:p>
            <a:pPr marL="0" indent="0">
              <a:buNone/>
            </a:pPr>
            <a:endParaRPr lang="en-US" dirty="0"/>
          </a:p>
          <a:p>
            <a:pPr marL="0" indent="0">
              <a:buNone/>
            </a:pPr>
            <a:r>
              <a:rPr lang="en-US" sz="2200" dirty="0"/>
              <a:t>Progress monitoring throughout the year</a:t>
            </a:r>
            <a:br>
              <a:rPr lang="en-US" sz="2200" dirty="0"/>
            </a:br>
            <a:r>
              <a:rPr lang="en-US" sz="2200" dirty="0"/>
              <a:t>Additional support for students not making gains as a planned part of the instructional program</a:t>
            </a:r>
            <a:br>
              <a:rPr lang="en-US" sz="2200" dirty="0"/>
            </a:br>
            <a:r>
              <a:rPr lang="en-US" dirty="0"/>
              <a:t/>
            </a:r>
            <a:br>
              <a:rPr lang="en-US" dirty="0"/>
            </a:br>
            <a:endParaRPr lang="en-US" dirty="0"/>
          </a:p>
        </p:txBody>
      </p:sp>
      <p:pic>
        <p:nvPicPr>
          <p:cNvPr id="4" name="Picture 3" descr="100x25-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867150"/>
            <a:ext cx="1143000" cy="1143000"/>
          </a:xfrm>
          <a:prstGeom prst="rect">
            <a:avLst/>
          </a:prstGeom>
        </p:spPr>
      </p:pic>
    </p:spTree>
    <p:extLst>
      <p:ext uri="{BB962C8B-B14F-4D97-AF65-F5344CB8AC3E}">
        <p14:creationId xmlns:p14="http://schemas.microsoft.com/office/powerpoint/2010/main" val="287247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Untitled.png"/>
          <p:cNvPicPr>
            <a:picLocks noGrp="1" noChangeAspect="1"/>
          </p:cNvPicPr>
          <p:nvPr>
            <p:ph type="pic" idx="1"/>
          </p:nvPr>
        </p:nvPicPr>
        <p:blipFill>
          <a:blip r:embed="rId3">
            <a:extLst>
              <a:ext uri="{28A0092B-C50C-407E-A947-70E740481C1C}">
                <a14:useLocalDpi xmlns:a14="http://schemas.microsoft.com/office/drawing/2010/main" val="0"/>
              </a:ext>
            </a:extLst>
          </a:blip>
          <a:srcRect l="8459" r="8459"/>
          <a:stretch>
            <a:fillRect/>
          </a:stretch>
        </p:blipFill>
        <p:spPr/>
      </p:pic>
      <p:sp>
        <p:nvSpPr>
          <p:cNvPr id="2" name="Title 1"/>
          <p:cNvSpPr>
            <a:spLocks noGrp="1"/>
          </p:cNvSpPr>
          <p:nvPr>
            <p:ph type="title"/>
          </p:nvPr>
        </p:nvSpPr>
        <p:spPr/>
        <p:txBody>
          <a:bodyPr/>
          <a:lstStyle/>
          <a:p>
            <a:r>
              <a:rPr lang="en-US" dirty="0"/>
              <a:t>Family Connections</a:t>
            </a:r>
          </a:p>
        </p:txBody>
      </p:sp>
      <p:sp>
        <p:nvSpPr>
          <p:cNvPr id="3" name="Content Placeholder 2"/>
          <p:cNvSpPr>
            <a:spLocks noGrp="1"/>
          </p:cNvSpPr>
          <p:nvPr>
            <p:ph idx="10"/>
          </p:nvPr>
        </p:nvSpPr>
        <p:spPr/>
        <p:txBody>
          <a:bodyPr/>
          <a:lstStyle/>
          <a:p>
            <a:pPr>
              <a:buFont typeface="Wingdings" charset="2"/>
              <a:buChar char="§"/>
            </a:pPr>
            <a:r>
              <a:rPr lang="en-US" dirty="0"/>
              <a:t>Accelerated Reader</a:t>
            </a:r>
          </a:p>
          <a:p>
            <a:pPr>
              <a:buFont typeface="Wingdings" charset="2"/>
              <a:buChar char="§"/>
            </a:pPr>
            <a:r>
              <a:rPr lang="en-US" dirty="0"/>
              <a:t>ReadyRosie</a:t>
            </a:r>
          </a:p>
          <a:p>
            <a:pPr>
              <a:buFont typeface="Wingdings" charset="2"/>
              <a:buChar char="§"/>
            </a:pPr>
            <a:r>
              <a:rPr lang="en-US" dirty="0"/>
              <a:t>Achieve3000</a:t>
            </a:r>
          </a:p>
          <a:p>
            <a:pPr>
              <a:buFont typeface="Wingdings" charset="2"/>
              <a:buChar char="§"/>
            </a:pPr>
            <a:r>
              <a:rPr lang="en-US" dirty="0"/>
              <a:t>Volunteer Opportunities </a:t>
            </a:r>
          </a:p>
          <a:p>
            <a:pPr>
              <a:buFont typeface="Wingdings" charset="2"/>
              <a:buChar char="§"/>
            </a:pPr>
            <a:endParaRPr lang="en-US" dirty="0"/>
          </a:p>
        </p:txBody>
      </p:sp>
    </p:spTree>
    <p:extLst>
      <p:ext uri="{BB962C8B-B14F-4D97-AF65-F5344CB8AC3E}">
        <p14:creationId xmlns:p14="http://schemas.microsoft.com/office/powerpoint/2010/main" val="224939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837" t="37041" r="37493" b="31844"/>
          <a:stretch/>
        </p:blipFill>
        <p:spPr>
          <a:xfrm>
            <a:off x="0" y="0"/>
            <a:ext cx="9144000" cy="5142575"/>
          </a:xfrm>
          <a:prstGeom prst="rect">
            <a:avLst/>
          </a:prstGeom>
        </p:spPr>
      </p:pic>
    </p:spTree>
    <p:extLst>
      <p:ext uri="{BB962C8B-B14F-4D97-AF65-F5344CB8AC3E}">
        <p14:creationId xmlns:p14="http://schemas.microsoft.com/office/powerpoint/2010/main" val="360840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35448877"/>
              </p:ext>
            </p:extLst>
          </p:nvPr>
        </p:nvGraphicFramePr>
        <p:xfrm>
          <a:off x="1194434" y="1667080"/>
          <a:ext cx="5715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95400" y="2392111"/>
            <a:ext cx="152400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FWTX </a:t>
            </a:r>
          </a:p>
          <a:p>
            <a:pPr algn="ctr"/>
            <a:r>
              <a:rPr lang="en-US" sz="2000" b="1" dirty="0">
                <a:latin typeface="Arial" panose="020B0604020202020204" pitchFamily="34" charset="0"/>
                <a:cs typeface="Arial" panose="020B0604020202020204" pitchFamily="34" charset="0"/>
              </a:rPr>
              <a:t>100x25</a:t>
            </a:r>
          </a:p>
        </p:txBody>
      </p:sp>
      <p:sp>
        <p:nvSpPr>
          <p:cNvPr id="9" name="TextBox 8"/>
          <p:cNvSpPr txBox="1"/>
          <p:nvPr/>
        </p:nvSpPr>
        <p:spPr>
          <a:xfrm>
            <a:off x="3369097" y="2267050"/>
            <a:ext cx="1365674" cy="71173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TX HB 18</a:t>
            </a:r>
          </a:p>
          <a:p>
            <a:r>
              <a:rPr lang="en-US" sz="2025" dirty="0"/>
              <a:t>  </a:t>
            </a:r>
          </a:p>
        </p:txBody>
      </p:sp>
      <p:sp>
        <p:nvSpPr>
          <p:cNvPr id="10" name="TextBox 9"/>
          <p:cNvSpPr txBox="1"/>
          <p:nvPr/>
        </p:nvSpPr>
        <p:spPr>
          <a:xfrm>
            <a:off x="5223432" y="1792236"/>
            <a:ext cx="155402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TX HB 5</a:t>
            </a:r>
          </a:p>
        </p:txBody>
      </p:sp>
      <p:sp>
        <p:nvSpPr>
          <p:cNvPr id="12" name="Title 1"/>
          <p:cNvSpPr txBox="1">
            <a:spLocks/>
          </p:cNvSpPr>
          <p:nvPr/>
        </p:nvSpPr>
        <p:spPr>
          <a:xfrm>
            <a:off x="1194434" y="139366"/>
            <a:ext cx="7111366" cy="131272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629FA6"/>
                </a:solidFill>
                <a:latin typeface="Arial" panose="020B0604020202020204" pitchFamily="34" charset="0"/>
                <a:cs typeface="Arial" panose="020B0604020202020204" pitchFamily="34" charset="0"/>
              </a:rPr>
              <a:t>To Prepare All Students for College, Career, and Community Leadership</a:t>
            </a:r>
            <a:endParaRPr lang="en-US" sz="2400" dirty="0">
              <a:solidFill>
                <a:srgbClr val="629FA6"/>
              </a:solidFill>
              <a:latin typeface="Arial" panose="020B0604020202020204" pitchFamily="34" charset="0"/>
              <a:cs typeface="Arial" panose="020B0604020202020204" pitchFamily="34" charset="0"/>
            </a:endParaRPr>
          </a:p>
        </p:txBody>
      </p:sp>
      <p:sp>
        <p:nvSpPr>
          <p:cNvPr id="11" name="L-Shape 10"/>
          <p:cNvSpPr/>
          <p:nvPr/>
        </p:nvSpPr>
        <p:spPr>
          <a:xfrm rot="5400000">
            <a:off x="7354942" y="1256062"/>
            <a:ext cx="1118622" cy="1861362"/>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Isosceles Triangle 12"/>
          <p:cNvSpPr/>
          <p:nvPr/>
        </p:nvSpPr>
        <p:spPr>
          <a:xfrm>
            <a:off x="6609094" y="1765823"/>
            <a:ext cx="317065" cy="317065"/>
          </a:xfrm>
          <a:prstGeom prst="triangle">
            <a:avLst>
              <a:gd name="adj" fmla="val 1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7208103" y="1221972"/>
            <a:ext cx="152400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60x30TX</a:t>
            </a:r>
          </a:p>
        </p:txBody>
      </p:sp>
      <p:grpSp>
        <p:nvGrpSpPr>
          <p:cNvPr id="15" name="Group 14"/>
          <p:cNvGrpSpPr/>
          <p:nvPr/>
        </p:nvGrpSpPr>
        <p:grpSpPr>
          <a:xfrm>
            <a:off x="7208103" y="1833086"/>
            <a:ext cx="1770301" cy="1653066"/>
            <a:chOff x="56816" y="1483330"/>
            <a:chExt cx="1770301" cy="1321841"/>
          </a:xfrm>
        </p:grpSpPr>
        <p:sp>
          <p:nvSpPr>
            <p:cNvPr id="16" name="Rectangle 15"/>
            <p:cNvSpPr/>
            <p:nvPr/>
          </p:nvSpPr>
          <p:spPr>
            <a:xfrm>
              <a:off x="56816" y="1538949"/>
              <a:ext cx="1770301" cy="12662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73542" y="1483330"/>
              <a:ext cx="1612732" cy="12662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dirty="0">
                  <a:latin typeface="Arial" panose="020B0604020202020204" pitchFamily="34" charset="0"/>
                  <a:cs typeface="Arial" panose="020B0604020202020204" pitchFamily="34" charset="0"/>
                </a:rPr>
                <a:t>By 2030, at least 60% of Texans ages 25-34 will have a certificate or degree</a:t>
              </a:r>
              <a:endParaRPr lang="en-US" kern="1200" dirty="0">
                <a:latin typeface="Arial" panose="020B0604020202020204" pitchFamily="34" charset="0"/>
                <a:cs typeface="Arial" panose="020B0604020202020204" pitchFamily="34" charset="0"/>
              </a:endParaRPr>
            </a:p>
          </p:txBody>
        </p:sp>
      </p:grpSp>
      <p:sp>
        <p:nvSpPr>
          <p:cNvPr id="2" name="TextBox 1"/>
          <p:cNvSpPr txBox="1"/>
          <p:nvPr/>
        </p:nvSpPr>
        <p:spPr>
          <a:xfrm>
            <a:off x="2064774" y="4514454"/>
            <a:ext cx="6477000" cy="600164"/>
          </a:xfrm>
          <a:prstGeom prst="rect">
            <a:avLst/>
          </a:prstGeom>
          <a:noFill/>
        </p:spPr>
        <p:txBody>
          <a:bodyPr wrap="square" rtlCol="0">
            <a:spAutoFit/>
          </a:bodyPr>
          <a:lstStyle/>
          <a:p>
            <a:r>
              <a:rPr lang="en-US" sz="1100" i="1" dirty="0">
                <a:solidFill>
                  <a:srgbClr val="404040"/>
                </a:solidFill>
                <a:latin typeface="Arial"/>
                <a:cs typeface="Arial"/>
              </a:rPr>
              <a:t>Adapted from the November 15, 2016 presentation of the joint meeting for the Fort Worth Chamber of Commerce Quality Workforce Development Committee and Workforce Solutions for Tarrant County Workforce Improvement Committee</a:t>
            </a:r>
            <a:endParaRPr lang="en-US" sz="1100" dirty="0"/>
          </a:p>
        </p:txBody>
      </p:sp>
    </p:spTree>
    <p:extLst>
      <p:ext uri="{BB962C8B-B14F-4D97-AF65-F5344CB8AC3E}">
        <p14:creationId xmlns:p14="http://schemas.microsoft.com/office/powerpoint/2010/main" val="395700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 us_Graphic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638550"/>
            <a:ext cx="3947565" cy="1289233"/>
          </a:xfrm>
          <a:prstGeom prst="rect">
            <a:avLst/>
          </a:prstGeom>
        </p:spPr>
      </p:pic>
      <p:sp>
        <p:nvSpPr>
          <p:cNvPr id="3" name="TextBox 2"/>
          <p:cNvSpPr txBox="1"/>
          <p:nvPr/>
        </p:nvSpPr>
        <p:spPr>
          <a:xfrm>
            <a:off x="1219200" y="1479143"/>
            <a:ext cx="6553200" cy="1092607"/>
          </a:xfrm>
          <a:prstGeom prst="rect">
            <a:avLst/>
          </a:prstGeom>
          <a:noFill/>
        </p:spPr>
        <p:txBody>
          <a:bodyPr wrap="square" rtlCol="0">
            <a:spAutoFit/>
          </a:bodyPr>
          <a:lstStyle/>
          <a:p>
            <a:pPr algn="ctr"/>
            <a:r>
              <a:rPr lang="en-US" sz="6500" dirty="0">
                <a:solidFill>
                  <a:schemeClr val="bg1"/>
                </a:solidFill>
                <a:latin typeface="Georgia"/>
                <a:cs typeface="Georgia"/>
              </a:rPr>
              <a:t>Questions</a:t>
            </a:r>
          </a:p>
        </p:txBody>
      </p:sp>
    </p:spTree>
    <p:extLst>
      <p:ext uri="{BB962C8B-B14F-4D97-AF65-F5344CB8AC3E}">
        <p14:creationId xmlns:p14="http://schemas.microsoft.com/office/powerpoint/2010/main" val="175067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Fort Worth ISD Instruction</a:t>
            </a:r>
          </a:p>
        </p:txBody>
      </p:sp>
      <p:sp>
        <p:nvSpPr>
          <p:cNvPr id="5" name="Content Placeholder 4"/>
          <p:cNvSpPr>
            <a:spLocks noGrp="1"/>
          </p:cNvSpPr>
          <p:nvPr>
            <p:ph idx="10"/>
          </p:nvPr>
        </p:nvSpPr>
        <p:spPr/>
        <p:txBody>
          <a:bodyPr>
            <a:normAutofit/>
          </a:bodyPr>
          <a:lstStyle/>
          <a:p>
            <a:pPr marL="514350" lvl="0" indent="-514350">
              <a:buFont typeface="+mj-lt"/>
              <a:buAutoNum type="arabicPeriod"/>
            </a:pPr>
            <a:r>
              <a:rPr lang="en-US" sz="2200" dirty="0"/>
              <a:t>Focus on Tier 1 Core Instruction</a:t>
            </a:r>
          </a:p>
          <a:p>
            <a:pPr marL="514350" lvl="0" indent="-514350">
              <a:buFont typeface="+mj-lt"/>
              <a:buAutoNum type="arabicPeriod"/>
            </a:pPr>
            <a:r>
              <a:rPr lang="en-US" sz="2200" dirty="0"/>
              <a:t>Authentic Learning Experiences</a:t>
            </a:r>
          </a:p>
          <a:p>
            <a:pPr marL="514350" lvl="0" indent="-514350">
              <a:buFont typeface="+mj-lt"/>
              <a:buAutoNum type="arabicPeriod"/>
            </a:pPr>
            <a:r>
              <a:rPr lang="en-US" sz="2200" dirty="0"/>
              <a:t>Student-led Learning Opportunities</a:t>
            </a:r>
          </a:p>
          <a:p>
            <a:pPr marL="514350" lvl="0" indent="-514350">
              <a:buFont typeface="+mj-lt"/>
              <a:buAutoNum type="arabicPeriod"/>
            </a:pPr>
            <a:r>
              <a:rPr lang="en-US" sz="2200" dirty="0"/>
              <a:t>Small Groups</a:t>
            </a:r>
          </a:p>
          <a:p>
            <a:pPr marL="514350" lvl="0" indent="-514350">
              <a:buFont typeface="+mj-lt"/>
              <a:buAutoNum type="arabicPeriod"/>
            </a:pPr>
            <a:r>
              <a:rPr lang="en-US" sz="2200" dirty="0"/>
              <a:t>Utilize District Curriculum as Support</a:t>
            </a:r>
          </a:p>
          <a:p>
            <a:pPr marL="514350" lvl="0" indent="-514350">
              <a:buFont typeface="+mj-lt"/>
              <a:buAutoNum type="arabicPeriod"/>
            </a:pPr>
            <a:r>
              <a:rPr lang="en-US" sz="2200" dirty="0"/>
              <a:t>Teacher Coaching and Ongoing Professional Learning</a:t>
            </a:r>
          </a:p>
          <a:p>
            <a:pPr marL="514350" lvl="0" indent="-514350">
              <a:buFont typeface="+mj-lt"/>
              <a:buAutoNum type="arabicPeriod"/>
            </a:pPr>
            <a:endParaRPr lang="en-US" sz="2200" dirty="0"/>
          </a:p>
        </p:txBody>
      </p:sp>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7" name="Picture Placeholder 5"/>
          <p:cNvSpPr txBox="1">
            <a:spLocks/>
          </p:cNvSpPr>
          <p:nvPr/>
        </p:nvSpPr>
        <p:spPr>
          <a:xfrm>
            <a:off x="139700" y="152400"/>
            <a:ext cx="2298700" cy="5143500"/>
          </a:xfrm>
          <a:prstGeom prst="rect">
            <a:avLst/>
          </a:prstGeom>
        </p:spPr>
      </p:sp>
      <p:pic>
        <p:nvPicPr>
          <p:cNvPr id="12" name="Picture Placeholder 11" descr="IMG_749511111111.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047" b="1047"/>
          <a:stretch>
            <a:fillRect/>
          </a:stretch>
        </p:blipFill>
        <p:spPr/>
      </p:pic>
    </p:spTree>
    <p:extLst>
      <p:ext uri="{BB962C8B-B14F-4D97-AF65-F5344CB8AC3E}">
        <p14:creationId xmlns:p14="http://schemas.microsoft.com/office/powerpoint/2010/main" val="71525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_WZ35134.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1658" r="21658"/>
          <a:stretch>
            <a:fillRect/>
          </a:stretch>
        </p:blipFill>
        <p:spPr/>
      </p:pic>
      <p:sp>
        <p:nvSpPr>
          <p:cNvPr id="2" name="Title 1"/>
          <p:cNvSpPr>
            <a:spLocks noGrp="1"/>
          </p:cNvSpPr>
          <p:nvPr>
            <p:ph type="title"/>
          </p:nvPr>
        </p:nvSpPr>
        <p:spPr/>
        <p:txBody>
          <a:bodyPr>
            <a:normAutofit/>
          </a:bodyPr>
          <a:lstStyle/>
          <a:p>
            <a:r>
              <a:rPr lang="en-US" sz="3300" dirty="0"/>
              <a:t>Fort Worth ISD Literacy Plan </a:t>
            </a:r>
          </a:p>
        </p:txBody>
      </p:sp>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8" name="Content Placeholder 4"/>
          <p:cNvSpPr txBox="1">
            <a:spLocks/>
          </p:cNvSpPr>
          <p:nvPr/>
        </p:nvSpPr>
        <p:spPr>
          <a:xfrm>
            <a:off x="2438400" y="1581150"/>
            <a:ext cx="63246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indent="-457200">
              <a:buNone/>
            </a:pPr>
            <a:r>
              <a:rPr lang="en-US" sz="2000" dirty="0"/>
              <a:t>2.	Implementing Effective Tier One Instruction in Balanced Literacy, and Supportive Academic Interventions</a:t>
            </a:r>
          </a:p>
        </p:txBody>
      </p:sp>
      <p:sp>
        <p:nvSpPr>
          <p:cNvPr id="9" name="Content Placeholder 4"/>
          <p:cNvSpPr txBox="1">
            <a:spLocks/>
          </p:cNvSpPr>
          <p:nvPr/>
        </p:nvSpPr>
        <p:spPr>
          <a:xfrm>
            <a:off x="2438400" y="2571750"/>
            <a:ext cx="6324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indent="-457200">
              <a:buNone/>
            </a:pPr>
            <a:r>
              <a:rPr lang="en-US" sz="2000" dirty="0"/>
              <a:t>3.	Aligning School Policies, Structures, and Culture for Literacy Support </a:t>
            </a:r>
          </a:p>
        </p:txBody>
      </p:sp>
      <p:sp>
        <p:nvSpPr>
          <p:cNvPr id="10" name="Content Placeholder 4"/>
          <p:cNvSpPr txBox="1">
            <a:spLocks/>
          </p:cNvSpPr>
          <p:nvPr/>
        </p:nvSpPr>
        <p:spPr>
          <a:xfrm>
            <a:off x="2438400" y="1200150"/>
            <a:ext cx="63246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indent="-457200">
              <a:buNone/>
            </a:pPr>
            <a:r>
              <a:rPr lang="en-US" sz="2000" dirty="0"/>
              <a:t>1.	Integrating Literacy Across All Content Areas</a:t>
            </a:r>
          </a:p>
        </p:txBody>
      </p:sp>
      <p:sp>
        <p:nvSpPr>
          <p:cNvPr id="12" name="Content Placeholder 4"/>
          <p:cNvSpPr txBox="1">
            <a:spLocks/>
          </p:cNvSpPr>
          <p:nvPr/>
        </p:nvSpPr>
        <p:spPr>
          <a:xfrm>
            <a:off x="2438400" y="3257550"/>
            <a:ext cx="6324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indent="-457200">
              <a:buNone/>
            </a:pPr>
            <a:r>
              <a:rPr lang="en-US" sz="2000" dirty="0"/>
              <a:t>4.	Strengthening Instructional Leadership for Teacher Coaching and Support</a:t>
            </a:r>
          </a:p>
        </p:txBody>
      </p:sp>
      <p:sp>
        <p:nvSpPr>
          <p:cNvPr id="13" name="Content Placeholder 4"/>
          <p:cNvSpPr txBox="1">
            <a:spLocks/>
          </p:cNvSpPr>
          <p:nvPr/>
        </p:nvSpPr>
        <p:spPr>
          <a:xfrm>
            <a:off x="2438400" y="4019550"/>
            <a:ext cx="6324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0" indent="-400050">
              <a:buNone/>
            </a:pPr>
            <a:r>
              <a:rPr lang="en-US" sz="2000" dirty="0"/>
              <a:t>5.	 Differentiating Teacher Professional Learning</a:t>
            </a:r>
          </a:p>
        </p:txBody>
      </p:sp>
      <p:sp>
        <p:nvSpPr>
          <p:cNvPr id="14" name="Content Placeholder 4"/>
          <p:cNvSpPr txBox="1">
            <a:spLocks/>
          </p:cNvSpPr>
          <p:nvPr/>
        </p:nvSpPr>
        <p:spPr>
          <a:xfrm>
            <a:off x="2438400" y="4476750"/>
            <a:ext cx="6324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charset="2"/>
              <a:buChar char="§"/>
              <a:defRPr sz="3200" kern="1200">
                <a:solidFill>
                  <a:srgbClr val="40404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rgbClr val="404040"/>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rgbClr val="40404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rgbClr val="40404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0" indent="-400050">
              <a:buNone/>
            </a:pPr>
            <a:r>
              <a:rPr lang="en-US" sz="2000" dirty="0"/>
              <a:t>6.	 Community Involvement</a:t>
            </a:r>
          </a:p>
        </p:txBody>
      </p:sp>
    </p:spTree>
    <p:extLst>
      <p:ext uri="{BB962C8B-B14F-4D97-AF65-F5344CB8AC3E}">
        <p14:creationId xmlns:p14="http://schemas.microsoft.com/office/powerpoint/2010/main" val="33154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G_7522_1111.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491" r="1491"/>
          <a:stretch>
            <a:fillRect/>
          </a:stretch>
        </p:blipFill>
        <p:spPr/>
      </p:pic>
      <p:sp>
        <p:nvSpPr>
          <p:cNvPr id="2" name="Title 1"/>
          <p:cNvSpPr>
            <a:spLocks noGrp="1"/>
          </p:cNvSpPr>
          <p:nvPr>
            <p:ph type="title"/>
          </p:nvPr>
        </p:nvSpPr>
        <p:spPr/>
        <p:txBody>
          <a:bodyPr>
            <a:normAutofit/>
          </a:bodyPr>
          <a:lstStyle/>
          <a:p>
            <a:r>
              <a:rPr lang="en-US" sz="4000" dirty="0"/>
              <a:t>Professional Learning</a:t>
            </a:r>
          </a:p>
        </p:txBody>
      </p:sp>
      <p:sp>
        <p:nvSpPr>
          <p:cNvPr id="5" name="Content Placeholder 4"/>
          <p:cNvSpPr>
            <a:spLocks noGrp="1"/>
          </p:cNvSpPr>
          <p:nvPr>
            <p:ph idx="10"/>
          </p:nvPr>
        </p:nvSpPr>
        <p:spPr/>
        <p:txBody>
          <a:bodyPr>
            <a:normAutofit/>
          </a:bodyPr>
          <a:lstStyle/>
          <a:p>
            <a:r>
              <a:rPr lang="en-US" sz="2600" dirty="0"/>
              <a:t>Systemic instruction in early literacy</a:t>
            </a:r>
          </a:p>
          <a:p>
            <a:r>
              <a:rPr lang="en-US" sz="2600" dirty="0"/>
              <a:t>Differentiated instruction in reading and writing</a:t>
            </a:r>
          </a:p>
          <a:p>
            <a:r>
              <a:rPr lang="en-US" sz="2600" dirty="0"/>
              <a:t>Applied grammar through the writing process</a:t>
            </a:r>
          </a:p>
          <a:p>
            <a:r>
              <a:rPr lang="en-US" sz="2600" dirty="0"/>
              <a:t>Transactional Literacy</a:t>
            </a:r>
          </a:p>
        </p:txBody>
      </p:sp>
    </p:spTree>
    <p:extLst>
      <p:ext uri="{BB962C8B-B14F-4D97-AF65-F5344CB8AC3E}">
        <p14:creationId xmlns:p14="http://schemas.microsoft.com/office/powerpoint/2010/main" val="422399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Pre-K - 2</a:t>
            </a:r>
            <a:r>
              <a:rPr lang="en-US" baseline="30000" dirty="0"/>
              <a:t>nd</a:t>
            </a:r>
            <a:r>
              <a:rPr lang="en-US" dirty="0"/>
              <a:t> Grade</a:t>
            </a:r>
          </a:p>
        </p:txBody>
      </p:sp>
      <p:pic>
        <p:nvPicPr>
          <p:cNvPr id="6" name="Picture 5" descr="Untitled-12-04.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7633">
            <a:off x="6439959" y="1171998"/>
            <a:ext cx="2046805" cy="20468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5421">
            <a:off x="1266470" y="1247420"/>
            <a:ext cx="3117455" cy="3117455"/>
          </a:xfrm>
          <a:prstGeom prst="rect">
            <a:avLst/>
          </a:prstGeom>
        </p:spPr>
      </p:pic>
      <p:pic>
        <p:nvPicPr>
          <p:cNvPr id="8" name="Picture 7" descr="Untitled-12-06.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90383">
            <a:off x="4503159" y="2427120"/>
            <a:ext cx="2118472" cy="2118472"/>
          </a:xfrm>
          <a:prstGeom prst="rect">
            <a:avLst/>
          </a:prstGeom>
        </p:spPr>
      </p:pic>
      <p:sp>
        <p:nvSpPr>
          <p:cNvPr id="9" name="TextBox 8"/>
          <p:cNvSpPr txBox="1"/>
          <p:nvPr/>
        </p:nvSpPr>
        <p:spPr>
          <a:xfrm>
            <a:off x="4800602" y="3257963"/>
            <a:ext cx="1524000" cy="415498"/>
          </a:xfrm>
          <a:prstGeom prst="rect">
            <a:avLst/>
          </a:prstGeom>
          <a:noFill/>
        </p:spPr>
        <p:txBody>
          <a:bodyPr wrap="square" rtlCol="0">
            <a:spAutoFit/>
          </a:bodyPr>
          <a:lstStyle/>
          <a:p>
            <a:pPr algn="ctr"/>
            <a:r>
              <a:rPr lang="en-US" sz="2100" dirty="0">
                <a:solidFill>
                  <a:schemeClr val="bg1"/>
                </a:solidFill>
                <a:latin typeface="Arial"/>
                <a:cs typeface="Arial"/>
              </a:rPr>
              <a:t>Reading</a:t>
            </a:r>
          </a:p>
        </p:txBody>
      </p:sp>
      <p:sp>
        <p:nvSpPr>
          <p:cNvPr id="11" name="TextBox 10"/>
          <p:cNvSpPr txBox="1"/>
          <p:nvPr/>
        </p:nvSpPr>
        <p:spPr>
          <a:xfrm>
            <a:off x="2057400" y="2572162"/>
            <a:ext cx="1447800" cy="461665"/>
          </a:xfrm>
          <a:prstGeom prst="rect">
            <a:avLst/>
          </a:prstGeom>
          <a:noFill/>
        </p:spPr>
        <p:txBody>
          <a:bodyPr wrap="square" rtlCol="0">
            <a:spAutoFit/>
          </a:bodyPr>
          <a:lstStyle/>
          <a:p>
            <a:pPr algn="ctr"/>
            <a:r>
              <a:rPr lang="en-US" sz="2400" dirty="0">
                <a:solidFill>
                  <a:schemeClr val="bg1"/>
                </a:solidFill>
                <a:latin typeface="Arial"/>
                <a:cs typeface="Arial"/>
              </a:rPr>
              <a:t>LD/WS</a:t>
            </a:r>
          </a:p>
        </p:txBody>
      </p:sp>
      <p:sp>
        <p:nvSpPr>
          <p:cNvPr id="12" name="TextBox 11"/>
          <p:cNvSpPr txBox="1"/>
          <p:nvPr/>
        </p:nvSpPr>
        <p:spPr>
          <a:xfrm>
            <a:off x="6705272" y="1980907"/>
            <a:ext cx="1524000" cy="430887"/>
          </a:xfrm>
          <a:prstGeom prst="rect">
            <a:avLst/>
          </a:prstGeom>
          <a:noFill/>
        </p:spPr>
        <p:txBody>
          <a:bodyPr wrap="square" rtlCol="0">
            <a:spAutoFit/>
          </a:bodyPr>
          <a:lstStyle/>
          <a:p>
            <a:pPr algn="ctr"/>
            <a:r>
              <a:rPr lang="en-US" sz="2200" dirty="0">
                <a:solidFill>
                  <a:schemeClr val="bg1"/>
                </a:solidFill>
                <a:latin typeface="Arial"/>
                <a:cs typeface="Arial"/>
              </a:rPr>
              <a:t>Writing</a:t>
            </a:r>
          </a:p>
        </p:txBody>
      </p:sp>
    </p:spTree>
    <p:extLst>
      <p:ext uri="{BB962C8B-B14F-4D97-AF65-F5344CB8AC3E}">
        <p14:creationId xmlns:p14="http://schemas.microsoft.com/office/powerpoint/2010/main" val="325614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a:t>
            </a:r>
            <a:r>
              <a:rPr lang="en-US" baseline="30000" dirty="0"/>
              <a:t>rd</a:t>
            </a:r>
            <a:r>
              <a:rPr lang="en-US" dirty="0"/>
              <a:t> – 5</a:t>
            </a:r>
            <a:r>
              <a:rPr lang="en-US" baseline="30000" dirty="0"/>
              <a:t>th</a:t>
            </a:r>
            <a:r>
              <a:rPr lang="en-US" dirty="0"/>
              <a:t> </a:t>
            </a:r>
          </a:p>
        </p:txBody>
      </p:sp>
      <p:pic>
        <p:nvPicPr>
          <p:cNvPr id="6" name="Picture 5" descr="Untitled-12-04.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7633">
            <a:off x="6418516" y="979406"/>
            <a:ext cx="2222251" cy="22222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5421">
            <a:off x="1571700" y="1578797"/>
            <a:ext cx="2533248" cy="2533248"/>
          </a:xfrm>
          <a:prstGeom prst="rect">
            <a:avLst/>
          </a:prstGeom>
        </p:spPr>
      </p:pic>
      <p:pic>
        <p:nvPicPr>
          <p:cNvPr id="8" name="Picture 7" descr="Untitled-12-06.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90383">
            <a:off x="4378717" y="2302267"/>
            <a:ext cx="2367939" cy="2367939"/>
          </a:xfrm>
          <a:prstGeom prst="rect">
            <a:avLst/>
          </a:prstGeom>
        </p:spPr>
      </p:pic>
      <p:sp>
        <p:nvSpPr>
          <p:cNvPr id="9" name="TextBox 8"/>
          <p:cNvSpPr txBox="1"/>
          <p:nvPr/>
        </p:nvSpPr>
        <p:spPr>
          <a:xfrm>
            <a:off x="4800602" y="3257963"/>
            <a:ext cx="1524000" cy="415498"/>
          </a:xfrm>
          <a:prstGeom prst="rect">
            <a:avLst/>
          </a:prstGeom>
          <a:noFill/>
        </p:spPr>
        <p:txBody>
          <a:bodyPr wrap="square" rtlCol="0">
            <a:spAutoFit/>
          </a:bodyPr>
          <a:lstStyle/>
          <a:p>
            <a:pPr algn="ctr"/>
            <a:r>
              <a:rPr lang="en-US" sz="2100" dirty="0">
                <a:solidFill>
                  <a:schemeClr val="bg1"/>
                </a:solidFill>
                <a:latin typeface="Arial"/>
                <a:cs typeface="Arial"/>
              </a:rPr>
              <a:t>Reading</a:t>
            </a:r>
          </a:p>
        </p:txBody>
      </p:sp>
      <p:sp>
        <p:nvSpPr>
          <p:cNvPr id="11" name="TextBox 10"/>
          <p:cNvSpPr txBox="1"/>
          <p:nvPr/>
        </p:nvSpPr>
        <p:spPr>
          <a:xfrm>
            <a:off x="2057400" y="2572162"/>
            <a:ext cx="1447800" cy="461665"/>
          </a:xfrm>
          <a:prstGeom prst="rect">
            <a:avLst/>
          </a:prstGeom>
          <a:noFill/>
        </p:spPr>
        <p:txBody>
          <a:bodyPr wrap="square" rtlCol="0">
            <a:spAutoFit/>
          </a:bodyPr>
          <a:lstStyle/>
          <a:p>
            <a:pPr algn="ctr"/>
            <a:r>
              <a:rPr lang="en-US" sz="2400" dirty="0">
                <a:solidFill>
                  <a:schemeClr val="bg1"/>
                </a:solidFill>
                <a:latin typeface="Arial"/>
                <a:cs typeface="Arial"/>
              </a:rPr>
              <a:t>LD/WS</a:t>
            </a:r>
          </a:p>
        </p:txBody>
      </p:sp>
      <p:sp>
        <p:nvSpPr>
          <p:cNvPr id="12" name="TextBox 11"/>
          <p:cNvSpPr txBox="1"/>
          <p:nvPr/>
        </p:nvSpPr>
        <p:spPr>
          <a:xfrm>
            <a:off x="6781800" y="1809750"/>
            <a:ext cx="1524000" cy="430887"/>
          </a:xfrm>
          <a:prstGeom prst="rect">
            <a:avLst/>
          </a:prstGeom>
          <a:noFill/>
        </p:spPr>
        <p:txBody>
          <a:bodyPr wrap="square" rtlCol="0">
            <a:spAutoFit/>
          </a:bodyPr>
          <a:lstStyle/>
          <a:p>
            <a:pPr algn="ctr"/>
            <a:r>
              <a:rPr lang="en-US" sz="2200" dirty="0">
                <a:solidFill>
                  <a:schemeClr val="bg1"/>
                </a:solidFill>
                <a:latin typeface="Arial"/>
                <a:cs typeface="Arial"/>
              </a:rPr>
              <a:t>Writing</a:t>
            </a:r>
          </a:p>
        </p:txBody>
      </p:sp>
    </p:spTree>
    <p:extLst>
      <p:ext uri="{BB962C8B-B14F-4D97-AF65-F5344CB8AC3E}">
        <p14:creationId xmlns:p14="http://schemas.microsoft.com/office/powerpoint/2010/main" val="326700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6</a:t>
            </a:r>
            <a:r>
              <a:rPr lang="en-US" baseline="30000" dirty="0"/>
              <a:t>th</a:t>
            </a:r>
            <a:r>
              <a:rPr lang="en-US" dirty="0"/>
              <a:t> – 8th</a:t>
            </a:r>
          </a:p>
        </p:txBody>
      </p:sp>
      <p:pic>
        <p:nvPicPr>
          <p:cNvPr id="6" name="Picture 5" descr="Untitled-12-04.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7633">
            <a:off x="6486174" y="674776"/>
            <a:ext cx="2421200" cy="2421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5421">
            <a:off x="1609300" y="1710106"/>
            <a:ext cx="2242871" cy="2242871"/>
          </a:xfrm>
          <a:prstGeom prst="rect">
            <a:avLst/>
          </a:prstGeom>
        </p:spPr>
      </p:pic>
      <p:pic>
        <p:nvPicPr>
          <p:cNvPr id="8" name="Picture 7" descr="Untitled-12-06.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90383">
            <a:off x="4175443" y="2038120"/>
            <a:ext cx="2605614" cy="2605614"/>
          </a:xfrm>
          <a:prstGeom prst="rect">
            <a:avLst/>
          </a:prstGeom>
        </p:spPr>
      </p:pic>
      <p:sp>
        <p:nvSpPr>
          <p:cNvPr id="9" name="TextBox 8"/>
          <p:cNvSpPr txBox="1"/>
          <p:nvPr/>
        </p:nvSpPr>
        <p:spPr>
          <a:xfrm>
            <a:off x="4724400" y="3105150"/>
            <a:ext cx="1524000" cy="415498"/>
          </a:xfrm>
          <a:prstGeom prst="rect">
            <a:avLst/>
          </a:prstGeom>
          <a:noFill/>
        </p:spPr>
        <p:txBody>
          <a:bodyPr wrap="square" rtlCol="0">
            <a:spAutoFit/>
          </a:bodyPr>
          <a:lstStyle/>
          <a:p>
            <a:pPr algn="ctr"/>
            <a:r>
              <a:rPr lang="en-US" sz="2100" dirty="0">
                <a:solidFill>
                  <a:schemeClr val="bg1"/>
                </a:solidFill>
                <a:latin typeface="Arial"/>
                <a:cs typeface="Arial"/>
              </a:rPr>
              <a:t>Reading</a:t>
            </a:r>
          </a:p>
        </p:txBody>
      </p:sp>
      <p:sp>
        <p:nvSpPr>
          <p:cNvPr id="11" name="TextBox 10"/>
          <p:cNvSpPr txBox="1"/>
          <p:nvPr/>
        </p:nvSpPr>
        <p:spPr>
          <a:xfrm>
            <a:off x="2057400" y="2572162"/>
            <a:ext cx="1447800" cy="461665"/>
          </a:xfrm>
          <a:prstGeom prst="rect">
            <a:avLst/>
          </a:prstGeom>
          <a:noFill/>
        </p:spPr>
        <p:txBody>
          <a:bodyPr wrap="square" rtlCol="0">
            <a:spAutoFit/>
          </a:bodyPr>
          <a:lstStyle/>
          <a:p>
            <a:pPr algn="ctr"/>
            <a:r>
              <a:rPr lang="en-US" sz="2400" dirty="0">
                <a:solidFill>
                  <a:schemeClr val="bg1"/>
                </a:solidFill>
                <a:latin typeface="Arial"/>
                <a:cs typeface="Arial"/>
              </a:rPr>
              <a:t>LD/WS</a:t>
            </a:r>
          </a:p>
        </p:txBody>
      </p:sp>
      <p:sp>
        <p:nvSpPr>
          <p:cNvPr id="12" name="TextBox 11"/>
          <p:cNvSpPr txBox="1"/>
          <p:nvPr/>
        </p:nvSpPr>
        <p:spPr>
          <a:xfrm>
            <a:off x="6934200" y="1657350"/>
            <a:ext cx="1524000" cy="430887"/>
          </a:xfrm>
          <a:prstGeom prst="rect">
            <a:avLst/>
          </a:prstGeom>
          <a:noFill/>
        </p:spPr>
        <p:txBody>
          <a:bodyPr wrap="square" rtlCol="0">
            <a:spAutoFit/>
          </a:bodyPr>
          <a:lstStyle/>
          <a:p>
            <a:pPr algn="ctr"/>
            <a:r>
              <a:rPr lang="en-US" sz="2200" dirty="0">
                <a:solidFill>
                  <a:schemeClr val="bg1"/>
                </a:solidFill>
                <a:latin typeface="Arial"/>
                <a:cs typeface="Arial"/>
              </a:rPr>
              <a:t>Writing</a:t>
            </a:r>
          </a:p>
        </p:txBody>
      </p:sp>
    </p:spTree>
    <p:extLst>
      <p:ext uri="{BB962C8B-B14F-4D97-AF65-F5344CB8AC3E}">
        <p14:creationId xmlns:p14="http://schemas.microsoft.com/office/powerpoint/2010/main" val="327626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I - IV</a:t>
            </a:r>
          </a:p>
        </p:txBody>
      </p:sp>
      <p:pic>
        <p:nvPicPr>
          <p:cNvPr id="6" name="Picture 5" descr="Untitled-12-04.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0348">
            <a:off x="6143877" y="293534"/>
            <a:ext cx="2633375" cy="26333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5421">
            <a:off x="1649153" y="2361882"/>
            <a:ext cx="1701113" cy="1701113"/>
          </a:xfrm>
          <a:prstGeom prst="rect">
            <a:avLst/>
          </a:prstGeom>
        </p:spPr>
      </p:pic>
      <p:pic>
        <p:nvPicPr>
          <p:cNvPr id="8" name="Picture 7" descr="Untitled-12-06.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8470">
            <a:off x="3617121" y="1869520"/>
            <a:ext cx="2830597" cy="2830597"/>
          </a:xfrm>
          <a:prstGeom prst="rect">
            <a:avLst/>
          </a:prstGeom>
        </p:spPr>
      </p:pic>
      <p:sp>
        <p:nvSpPr>
          <p:cNvPr id="9" name="TextBox 8"/>
          <p:cNvSpPr txBox="1"/>
          <p:nvPr/>
        </p:nvSpPr>
        <p:spPr>
          <a:xfrm>
            <a:off x="4267200" y="3028950"/>
            <a:ext cx="1524000" cy="461665"/>
          </a:xfrm>
          <a:prstGeom prst="rect">
            <a:avLst/>
          </a:prstGeom>
          <a:noFill/>
        </p:spPr>
        <p:txBody>
          <a:bodyPr wrap="square" rtlCol="0">
            <a:spAutoFit/>
          </a:bodyPr>
          <a:lstStyle/>
          <a:p>
            <a:pPr algn="ctr"/>
            <a:r>
              <a:rPr lang="en-US" sz="2400" dirty="0">
                <a:solidFill>
                  <a:schemeClr val="bg1"/>
                </a:solidFill>
                <a:latin typeface="Arial"/>
                <a:cs typeface="Arial"/>
              </a:rPr>
              <a:t>Reading</a:t>
            </a:r>
          </a:p>
        </p:txBody>
      </p:sp>
      <p:sp>
        <p:nvSpPr>
          <p:cNvPr id="11" name="TextBox 10"/>
          <p:cNvSpPr txBox="1"/>
          <p:nvPr/>
        </p:nvSpPr>
        <p:spPr>
          <a:xfrm>
            <a:off x="1752600" y="3028950"/>
            <a:ext cx="1447800" cy="323165"/>
          </a:xfrm>
          <a:prstGeom prst="rect">
            <a:avLst/>
          </a:prstGeom>
          <a:noFill/>
        </p:spPr>
        <p:txBody>
          <a:bodyPr wrap="square" rtlCol="0">
            <a:spAutoFit/>
          </a:bodyPr>
          <a:lstStyle/>
          <a:p>
            <a:pPr algn="ctr"/>
            <a:r>
              <a:rPr lang="en-US" sz="1500" dirty="0">
                <a:solidFill>
                  <a:schemeClr val="bg1"/>
                </a:solidFill>
                <a:latin typeface="Arial"/>
                <a:cs typeface="Arial"/>
              </a:rPr>
              <a:t>LD/WS</a:t>
            </a:r>
          </a:p>
        </p:txBody>
      </p:sp>
      <p:sp>
        <p:nvSpPr>
          <p:cNvPr id="12" name="TextBox 11"/>
          <p:cNvSpPr txBox="1"/>
          <p:nvPr/>
        </p:nvSpPr>
        <p:spPr>
          <a:xfrm>
            <a:off x="6705600" y="1352550"/>
            <a:ext cx="1524000" cy="461665"/>
          </a:xfrm>
          <a:prstGeom prst="rect">
            <a:avLst/>
          </a:prstGeom>
          <a:noFill/>
        </p:spPr>
        <p:txBody>
          <a:bodyPr wrap="square" rtlCol="0">
            <a:spAutoFit/>
          </a:bodyPr>
          <a:lstStyle/>
          <a:p>
            <a:pPr algn="ctr"/>
            <a:r>
              <a:rPr lang="en-US" sz="2400" dirty="0">
                <a:solidFill>
                  <a:schemeClr val="bg1"/>
                </a:solidFill>
                <a:latin typeface="Arial"/>
                <a:cs typeface="Arial"/>
              </a:rPr>
              <a:t>Writing</a:t>
            </a:r>
          </a:p>
        </p:txBody>
      </p:sp>
    </p:spTree>
    <p:extLst>
      <p:ext uri="{BB962C8B-B14F-4D97-AF65-F5344CB8AC3E}">
        <p14:creationId xmlns:p14="http://schemas.microsoft.com/office/powerpoint/2010/main" val="342852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FWISD Instructional Model</a:t>
            </a:r>
          </a:p>
        </p:txBody>
      </p:sp>
      <p:sp>
        <p:nvSpPr>
          <p:cNvPr id="3" name="Title 1"/>
          <p:cNvSpPr txBox="1">
            <a:spLocks/>
          </p:cNvSpPr>
          <p:nvPr/>
        </p:nvSpPr>
        <p:spPr>
          <a:xfrm>
            <a:off x="609600" y="514350"/>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4" name="Content Placeholder 3"/>
          <p:cNvSpPr>
            <a:spLocks noGrp="1"/>
          </p:cNvSpPr>
          <p:nvPr>
            <p:ph idx="1"/>
          </p:nvPr>
        </p:nvSpPr>
        <p:spPr>
          <a:xfrm>
            <a:off x="762000" y="1200150"/>
            <a:ext cx="8153400" cy="3733800"/>
          </a:xfrm>
        </p:spPr>
        <p:txBody>
          <a:bodyPr>
            <a:noAutofit/>
          </a:bodyPr>
          <a:lstStyle/>
          <a:p>
            <a:pPr lvl="1">
              <a:buFont typeface="Wingdings" charset="2"/>
              <a:buChar char="§"/>
            </a:pPr>
            <a:r>
              <a:rPr lang="en-US" sz="2300" dirty="0"/>
              <a:t>Standard and Measurable Objective</a:t>
            </a:r>
          </a:p>
          <a:p>
            <a:pPr lvl="1">
              <a:buFont typeface="Wingdings" charset="2"/>
              <a:buChar char="§"/>
            </a:pPr>
            <a:r>
              <a:rPr lang="en-US" sz="2300" dirty="0"/>
              <a:t>I Do – Teacher Modeling</a:t>
            </a:r>
          </a:p>
          <a:p>
            <a:pPr lvl="1">
              <a:buFont typeface="Wingdings" charset="2"/>
              <a:buChar char="§"/>
            </a:pPr>
            <a:r>
              <a:rPr lang="en-US" sz="2300" dirty="0"/>
              <a:t>We Do –Teacher Guided Practice</a:t>
            </a:r>
          </a:p>
          <a:p>
            <a:pPr lvl="1">
              <a:buFont typeface="Wingdings" charset="2"/>
              <a:buChar char="§"/>
            </a:pPr>
            <a:r>
              <a:rPr lang="en-US" sz="2300" dirty="0"/>
              <a:t>We Do Together – Student Practice with Peers</a:t>
            </a:r>
          </a:p>
          <a:p>
            <a:pPr lvl="1">
              <a:buFont typeface="Wingdings" charset="2"/>
              <a:buChar char="§"/>
            </a:pPr>
            <a:r>
              <a:rPr lang="en-US" sz="2300" dirty="0"/>
              <a:t>You Do Alone – Student Independent Practice</a:t>
            </a:r>
          </a:p>
          <a:p>
            <a:pPr lvl="1">
              <a:buFont typeface="Wingdings" charset="2"/>
              <a:buChar char="§"/>
            </a:pPr>
            <a:r>
              <a:rPr lang="en-US" sz="2300" dirty="0"/>
              <a:t>Student Engagement</a:t>
            </a:r>
          </a:p>
          <a:p>
            <a:pPr lvl="1">
              <a:buFont typeface="Wingdings" charset="2"/>
              <a:buChar char="§"/>
            </a:pPr>
            <a:r>
              <a:rPr lang="en-US" sz="2300" dirty="0"/>
              <a:t>On-going Checks for Understanding</a:t>
            </a:r>
          </a:p>
          <a:p>
            <a:pPr lvl="1">
              <a:buFont typeface="Wingdings" charset="2"/>
              <a:buChar char="§"/>
            </a:pPr>
            <a:r>
              <a:rPr lang="en-US" sz="2300" dirty="0"/>
              <a:t>Proactive Classroom Management</a:t>
            </a:r>
          </a:p>
          <a:p>
            <a:pPr lvl="1">
              <a:buFont typeface="Wingdings" charset="2"/>
              <a:buChar char="§"/>
            </a:pPr>
            <a:r>
              <a:rPr lang="en-US" sz="2300" dirty="0"/>
              <a:t>Instructional Coaches</a:t>
            </a:r>
          </a:p>
        </p:txBody>
      </p:sp>
    </p:spTree>
    <p:extLst>
      <p:ext uri="{BB962C8B-B14F-4D97-AF65-F5344CB8AC3E}">
        <p14:creationId xmlns:p14="http://schemas.microsoft.com/office/powerpoint/2010/main" val="2858823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652</Words>
  <Application>Microsoft Office PowerPoint</Application>
  <PresentationFormat>On-screen Show (16:9)</PresentationFormat>
  <Paragraphs>129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Wingdings</vt:lpstr>
      <vt:lpstr>Office Theme</vt:lpstr>
      <vt:lpstr>Fort Worth ISD Literacy  North Texas P-16 Council December 13, 2016   Adapted from the October 11, 2016 presentation to the Fort Worth ISD Board of Directors</vt:lpstr>
      <vt:lpstr>Fort Worth ISD Instruction</vt:lpstr>
      <vt:lpstr>Fort Worth ISD Literacy Plan </vt:lpstr>
      <vt:lpstr>Professional Learning</vt:lpstr>
      <vt:lpstr>Pre-K - 2nd Grade</vt:lpstr>
      <vt:lpstr>Grades 3rd – 5th </vt:lpstr>
      <vt:lpstr>Grades 6th – 8th</vt:lpstr>
      <vt:lpstr>English I - IV</vt:lpstr>
      <vt:lpstr>FWISD Instructional Model</vt:lpstr>
      <vt:lpstr>Achieve3000</vt:lpstr>
      <vt:lpstr>Achieve3000</vt:lpstr>
      <vt:lpstr>High Expectations: All Students</vt:lpstr>
      <vt:lpstr>Family Connections</vt:lpstr>
      <vt:lpstr>PowerPoint Presentation</vt:lpstr>
      <vt:lpstr>PowerPoint Presentation</vt:lpstr>
      <vt:lpstr>PowerPoint Presentation</vt:lpstr>
    </vt:vector>
  </TitlesOfParts>
  <Company>Fort Worth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Update</dc:title>
  <dc:creator>Arispe, Sara</dc:creator>
  <cp:lastModifiedBy>Basey, Melodie</cp:lastModifiedBy>
  <cp:revision>67</cp:revision>
  <cp:lastPrinted>2016-12-12T23:43:09Z</cp:lastPrinted>
  <dcterms:created xsi:type="dcterms:W3CDTF">2016-10-05T18:09:54Z</dcterms:created>
  <dcterms:modified xsi:type="dcterms:W3CDTF">2016-12-20T19:33:59Z</dcterms:modified>
</cp:coreProperties>
</file>