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5"/>
  </p:sldMasterIdLst>
  <p:notesMasterIdLst>
    <p:notesMasterId r:id="rId22"/>
  </p:notesMasterIdLst>
  <p:sldIdLst>
    <p:sldId id="363" r:id="rId6"/>
    <p:sldId id="319" r:id="rId7"/>
    <p:sldId id="320" r:id="rId8"/>
    <p:sldId id="365" r:id="rId9"/>
    <p:sldId id="371" r:id="rId10"/>
    <p:sldId id="322" r:id="rId11"/>
    <p:sldId id="359" r:id="rId12"/>
    <p:sldId id="368" r:id="rId13"/>
    <p:sldId id="367" r:id="rId14"/>
    <p:sldId id="357" r:id="rId15"/>
    <p:sldId id="351" r:id="rId16"/>
    <p:sldId id="361" r:id="rId17"/>
    <p:sldId id="366" r:id="rId18"/>
    <p:sldId id="372" r:id="rId19"/>
    <p:sldId id="370" r:id="rId20"/>
    <p:sldId id="37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19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es Ortega (CENSUS/DN FED)" initials="AO(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110" d="100"/>
          <a:sy n="110" d="100"/>
        </p:scale>
        <p:origin x="606" y="108"/>
      </p:cViewPr>
      <p:guideLst>
        <p:guide orient="horz" pos="4224"/>
        <p:guide pos="192"/>
      </p:guideLst>
    </p:cSldViewPr>
  </p:slideViewPr>
  <p:notesTextViewPr>
    <p:cViewPr>
      <p:scale>
        <a:sx n="1" d="1"/>
        <a:sy n="1" d="1"/>
      </p:scale>
      <p:origin x="0" y="0"/>
    </p:cViewPr>
  </p:notesTextViewPr>
  <p:sorterViewPr>
    <p:cViewPr varScale="1">
      <p:scale>
        <a:sx n="1" d="1"/>
        <a:sy n="1" d="1"/>
      </p:scale>
      <p:origin x="0" y="-4550"/>
    </p:cViewPr>
  </p:sorterViewPr>
  <p:notesViewPr>
    <p:cSldViewPr>
      <p:cViewPr varScale="1">
        <p:scale>
          <a:sx n="55" d="100"/>
          <a:sy n="55" d="100"/>
        </p:scale>
        <p:origin x="-180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51199-1868-4C2D-B2AE-8595F7EF0F12}" type="doc">
      <dgm:prSet loTypeId="urn:microsoft.com/office/officeart/2005/8/layout/process1" loCatId="process" qsTypeId="urn:microsoft.com/office/officeart/2005/8/quickstyle/simple2" qsCatId="simple" csTypeId="urn:microsoft.com/office/officeart/2005/8/colors/colorful1" csCatId="colorful" phldr="1"/>
      <dgm:spPr/>
    </dgm:pt>
    <dgm:pt modelId="{F400A429-F7AB-4120-A436-27F761C35024}">
      <dgm:prSet phldrT="[Text]"/>
      <dgm:spPr/>
      <dgm:t>
        <a:bodyPr/>
        <a:lstStyle/>
        <a:p>
          <a:r>
            <a:rPr lang="en-US" dirty="0" smtClean="0"/>
            <a:t>Education</a:t>
          </a:r>
          <a:endParaRPr lang="en-US" dirty="0"/>
        </a:p>
      </dgm:t>
    </dgm:pt>
    <dgm:pt modelId="{70C2733A-B80D-41C0-AE3A-7A3C958264EC}" type="parTrans" cxnId="{79D1ECA5-4318-43FD-912F-6ACCADFC0DF7}">
      <dgm:prSet/>
      <dgm:spPr/>
      <dgm:t>
        <a:bodyPr/>
        <a:lstStyle/>
        <a:p>
          <a:endParaRPr lang="en-US"/>
        </a:p>
      </dgm:t>
    </dgm:pt>
    <dgm:pt modelId="{C73AA807-0E45-4149-B977-F6B50C53A565}" type="sibTrans" cxnId="{79D1ECA5-4318-43FD-912F-6ACCADFC0DF7}">
      <dgm:prSet/>
      <dgm:spPr/>
      <dgm:t>
        <a:bodyPr/>
        <a:lstStyle/>
        <a:p>
          <a:endParaRPr lang="en-US" dirty="0"/>
        </a:p>
      </dgm:t>
    </dgm:pt>
    <dgm:pt modelId="{290EF29B-FADA-4651-A2FC-CE6E028FA532}">
      <dgm:prSet phldrT="[Text]"/>
      <dgm:spPr/>
      <dgm:t>
        <a:bodyPr/>
        <a:lstStyle/>
        <a:p>
          <a:r>
            <a:rPr lang="en-US" dirty="0" smtClean="0"/>
            <a:t>Promotion</a:t>
          </a:r>
          <a:endParaRPr lang="en-US" dirty="0"/>
        </a:p>
      </dgm:t>
    </dgm:pt>
    <dgm:pt modelId="{6FD6B0DB-0030-4504-970E-70373F20B518}" type="parTrans" cxnId="{EC358A48-2D02-47D4-8973-8704CE83205E}">
      <dgm:prSet/>
      <dgm:spPr/>
      <dgm:t>
        <a:bodyPr/>
        <a:lstStyle/>
        <a:p>
          <a:endParaRPr lang="en-US"/>
        </a:p>
      </dgm:t>
    </dgm:pt>
    <dgm:pt modelId="{8A80DCC6-8494-4C04-B662-3B7C18FE4BF3}" type="sibTrans" cxnId="{EC358A48-2D02-47D4-8973-8704CE83205E}">
      <dgm:prSet/>
      <dgm:spPr/>
      <dgm:t>
        <a:bodyPr/>
        <a:lstStyle/>
        <a:p>
          <a:endParaRPr lang="en-US" dirty="0"/>
        </a:p>
      </dgm:t>
    </dgm:pt>
    <dgm:pt modelId="{43B82A54-79A0-431F-A1A3-5A2074A1537C}">
      <dgm:prSet phldrT="[Text]"/>
      <dgm:spPr/>
      <dgm:t>
        <a:bodyPr/>
        <a:lstStyle/>
        <a:p>
          <a:r>
            <a:rPr lang="en-US" dirty="0" smtClean="0"/>
            <a:t>Motivation/Action</a:t>
          </a:r>
          <a:endParaRPr lang="en-US" dirty="0"/>
        </a:p>
      </dgm:t>
    </dgm:pt>
    <dgm:pt modelId="{064FF7ED-C342-424C-8401-482914D289D1}" type="parTrans" cxnId="{E6DC3CAD-BB2A-4804-9DBB-8DA2819AB7CC}">
      <dgm:prSet/>
      <dgm:spPr/>
      <dgm:t>
        <a:bodyPr/>
        <a:lstStyle/>
        <a:p>
          <a:endParaRPr lang="en-US"/>
        </a:p>
      </dgm:t>
    </dgm:pt>
    <dgm:pt modelId="{E99CEF27-8184-4DBB-8E99-FF4768BFF138}" type="sibTrans" cxnId="{E6DC3CAD-BB2A-4804-9DBB-8DA2819AB7CC}">
      <dgm:prSet/>
      <dgm:spPr/>
      <dgm:t>
        <a:bodyPr/>
        <a:lstStyle/>
        <a:p>
          <a:endParaRPr lang="en-US"/>
        </a:p>
      </dgm:t>
    </dgm:pt>
    <dgm:pt modelId="{4CBAF3FA-7754-4470-BAAA-2D9533CE4092}" type="pres">
      <dgm:prSet presAssocID="{4D451199-1868-4C2D-B2AE-8595F7EF0F12}" presName="Name0" presStyleCnt="0">
        <dgm:presLayoutVars>
          <dgm:dir/>
          <dgm:resizeHandles val="exact"/>
        </dgm:presLayoutVars>
      </dgm:prSet>
      <dgm:spPr/>
    </dgm:pt>
    <dgm:pt modelId="{564DBCF8-6F5D-4ED0-9E58-51EA999F3800}" type="pres">
      <dgm:prSet presAssocID="{F400A429-F7AB-4120-A436-27F761C35024}" presName="node" presStyleLbl="node1" presStyleIdx="0" presStyleCnt="3">
        <dgm:presLayoutVars>
          <dgm:bulletEnabled val="1"/>
        </dgm:presLayoutVars>
      </dgm:prSet>
      <dgm:spPr/>
      <dgm:t>
        <a:bodyPr/>
        <a:lstStyle/>
        <a:p>
          <a:endParaRPr lang="en-US"/>
        </a:p>
      </dgm:t>
    </dgm:pt>
    <dgm:pt modelId="{1975B352-A6E1-4A26-8980-D8C149E1DBC2}" type="pres">
      <dgm:prSet presAssocID="{C73AA807-0E45-4149-B977-F6B50C53A565}" presName="sibTrans" presStyleLbl="sibTrans2D1" presStyleIdx="0" presStyleCnt="2"/>
      <dgm:spPr/>
      <dgm:t>
        <a:bodyPr/>
        <a:lstStyle/>
        <a:p>
          <a:endParaRPr lang="en-US"/>
        </a:p>
      </dgm:t>
    </dgm:pt>
    <dgm:pt modelId="{FDC18CB6-787A-440A-BEE8-866B6100C008}" type="pres">
      <dgm:prSet presAssocID="{C73AA807-0E45-4149-B977-F6B50C53A565}" presName="connectorText" presStyleLbl="sibTrans2D1" presStyleIdx="0" presStyleCnt="2"/>
      <dgm:spPr/>
      <dgm:t>
        <a:bodyPr/>
        <a:lstStyle/>
        <a:p>
          <a:endParaRPr lang="en-US"/>
        </a:p>
      </dgm:t>
    </dgm:pt>
    <dgm:pt modelId="{084B45DA-9BAB-44EE-A196-92C1C042C203}" type="pres">
      <dgm:prSet presAssocID="{290EF29B-FADA-4651-A2FC-CE6E028FA532}" presName="node" presStyleLbl="node1" presStyleIdx="1" presStyleCnt="3">
        <dgm:presLayoutVars>
          <dgm:bulletEnabled val="1"/>
        </dgm:presLayoutVars>
      </dgm:prSet>
      <dgm:spPr/>
      <dgm:t>
        <a:bodyPr/>
        <a:lstStyle/>
        <a:p>
          <a:endParaRPr lang="en-US"/>
        </a:p>
      </dgm:t>
    </dgm:pt>
    <dgm:pt modelId="{69584072-9774-4F04-9056-5CC74D799490}" type="pres">
      <dgm:prSet presAssocID="{8A80DCC6-8494-4C04-B662-3B7C18FE4BF3}" presName="sibTrans" presStyleLbl="sibTrans2D1" presStyleIdx="1" presStyleCnt="2"/>
      <dgm:spPr/>
      <dgm:t>
        <a:bodyPr/>
        <a:lstStyle/>
        <a:p>
          <a:endParaRPr lang="en-US"/>
        </a:p>
      </dgm:t>
    </dgm:pt>
    <dgm:pt modelId="{F567FE8A-FDD8-4C5F-95C7-B2CCE0E5896C}" type="pres">
      <dgm:prSet presAssocID="{8A80DCC6-8494-4C04-B662-3B7C18FE4BF3}" presName="connectorText" presStyleLbl="sibTrans2D1" presStyleIdx="1" presStyleCnt="2"/>
      <dgm:spPr/>
      <dgm:t>
        <a:bodyPr/>
        <a:lstStyle/>
        <a:p>
          <a:endParaRPr lang="en-US"/>
        </a:p>
      </dgm:t>
    </dgm:pt>
    <dgm:pt modelId="{059CEEEA-DD50-4B9B-B4D0-82DAA15FE912}" type="pres">
      <dgm:prSet presAssocID="{43B82A54-79A0-431F-A1A3-5A2074A1537C}" presName="node" presStyleLbl="node1" presStyleIdx="2" presStyleCnt="3">
        <dgm:presLayoutVars>
          <dgm:bulletEnabled val="1"/>
        </dgm:presLayoutVars>
      </dgm:prSet>
      <dgm:spPr/>
      <dgm:t>
        <a:bodyPr/>
        <a:lstStyle/>
        <a:p>
          <a:endParaRPr lang="en-US"/>
        </a:p>
      </dgm:t>
    </dgm:pt>
  </dgm:ptLst>
  <dgm:cxnLst>
    <dgm:cxn modelId="{099AB853-88A3-410B-BF5B-A7E667337681}" type="presOf" srcId="{C73AA807-0E45-4149-B977-F6B50C53A565}" destId="{1975B352-A6E1-4A26-8980-D8C149E1DBC2}" srcOrd="0" destOrd="0" presId="urn:microsoft.com/office/officeart/2005/8/layout/process1"/>
    <dgm:cxn modelId="{753D7A28-D6F3-4D1F-A4D5-DBF4D0BD007A}" type="presOf" srcId="{290EF29B-FADA-4651-A2FC-CE6E028FA532}" destId="{084B45DA-9BAB-44EE-A196-92C1C042C203}" srcOrd="0" destOrd="0" presId="urn:microsoft.com/office/officeart/2005/8/layout/process1"/>
    <dgm:cxn modelId="{48CD8D30-E7C7-4D30-B5EB-2D2265033120}" type="presOf" srcId="{43B82A54-79A0-431F-A1A3-5A2074A1537C}" destId="{059CEEEA-DD50-4B9B-B4D0-82DAA15FE912}" srcOrd="0" destOrd="0" presId="urn:microsoft.com/office/officeart/2005/8/layout/process1"/>
    <dgm:cxn modelId="{EC358A48-2D02-47D4-8973-8704CE83205E}" srcId="{4D451199-1868-4C2D-B2AE-8595F7EF0F12}" destId="{290EF29B-FADA-4651-A2FC-CE6E028FA532}" srcOrd="1" destOrd="0" parTransId="{6FD6B0DB-0030-4504-970E-70373F20B518}" sibTransId="{8A80DCC6-8494-4C04-B662-3B7C18FE4BF3}"/>
    <dgm:cxn modelId="{3E061004-9F27-475D-A6E9-73C1CA339D95}" type="presOf" srcId="{8A80DCC6-8494-4C04-B662-3B7C18FE4BF3}" destId="{69584072-9774-4F04-9056-5CC74D799490}" srcOrd="0" destOrd="0" presId="urn:microsoft.com/office/officeart/2005/8/layout/process1"/>
    <dgm:cxn modelId="{723CFF5A-8886-4F74-8566-033845656B58}" type="presOf" srcId="{C73AA807-0E45-4149-B977-F6B50C53A565}" destId="{FDC18CB6-787A-440A-BEE8-866B6100C008}" srcOrd="1" destOrd="0" presId="urn:microsoft.com/office/officeart/2005/8/layout/process1"/>
    <dgm:cxn modelId="{01A9A54D-A438-450D-A3F6-811D275C8CC2}" type="presOf" srcId="{8A80DCC6-8494-4C04-B662-3B7C18FE4BF3}" destId="{F567FE8A-FDD8-4C5F-95C7-B2CCE0E5896C}" srcOrd="1" destOrd="0" presId="urn:microsoft.com/office/officeart/2005/8/layout/process1"/>
    <dgm:cxn modelId="{493E01F0-F697-4298-BF50-13435B95D40D}" type="presOf" srcId="{4D451199-1868-4C2D-B2AE-8595F7EF0F12}" destId="{4CBAF3FA-7754-4470-BAAA-2D9533CE4092}" srcOrd="0" destOrd="0" presId="urn:microsoft.com/office/officeart/2005/8/layout/process1"/>
    <dgm:cxn modelId="{79D1ECA5-4318-43FD-912F-6ACCADFC0DF7}" srcId="{4D451199-1868-4C2D-B2AE-8595F7EF0F12}" destId="{F400A429-F7AB-4120-A436-27F761C35024}" srcOrd="0" destOrd="0" parTransId="{70C2733A-B80D-41C0-AE3A-7A3C958264EC}" sibTransId="{C73AA807-0E45-4149-B977-F6B50C53A565}"/>
    <dgm:cxn modelId="{A0B4AFDA-AB3A-4A4A-9C80-B9B420D96B39}" type="presOf" srcId="{F400A429-F7AB-4120-A436-27F761C35024}" destId="{564DBCF8-6F5D-4ED0-9E58-51EA999F3800}" srcOrd="0" destOrd="0" presId="urn:microsoft.com/office/officeart/2005/8/layout/process1"/>
    <dgm:cxn modelId="{E6DC3CAD-BB2A-4804-9DBB-8DA2819AB7CC}" srcId="{4D451199-1868-4C2D-B2AE-8595F7EF0F12}" destId="{43B82A54-79A0-431F-A1A3-5A2074A1537C}" srcOrd="2" destOrd="0" parTransId="{064FF7ED-C342-424C-8401-482914D289D1}" sibTransId="{E99CEF27-8184-4DBB-8E99-FF4768BFF138}"/>
    <dgm:cxn modelId="{2B8509DA-5ADD-4BB4-A06E-324454BB65A4}" type="presParOf" srcId="{4CBAF3FA-7754-4470-BAAA-2D9533CE4092}" destId="{564DBCF8-6F5D-4ED0-9E58-51EA999F3800}" srcOrd="0" destOrd="0" presId="urn:microsoft.com/office/officeart/2005/8/layout/process1"/>
    <dgm:cxn modelId="{53224D2D-6AF8-451D-969C-C323F2A91F74}" type="presParOf" srcId="{4CBAF3FA-7754-4470-BAAA-2D9533CE4092}" destId="{1975B352-A6E1-4A26-8980-D8C149E1DBC2}" srcOrd="1" destOrd="0" presId="urn:microsoft.com/office/officeart/2005/8/layout/process1"/>
    <dgm:cxn modelId="{9F33ACD0-F39C-45E8-989C-74C9416D3CD4}" type="presParOf" srcId="{1975B352-A6E1-4A26-8980-D8C149E1DBC2}" destId="{FDC18CB6-787A-440A-BEE8-866B6100C008}" srcOrd="0" destOrd="0" presId="urn:microsoft.com/office/officeart/2005/8/layout/process1"/>
    <dgm:cxn modelId="{AAEA13B2-4969-460E-BF5F-6976D86F457E}" type="presParOf" srcId="{4CBAF3FA-7754-4470-BAAA-2D9533CE4092}" destId="{084B45DA-9BAB-44EE-A196-92C1C042C203}" srcOrd="2" destOrd="0" presId="urn:microsoft.com/office/officeart/2005/8/layout/process1"/>
    <dgm:cxn modelId="{4E4AFA11-A400-497E-8120-2DCF3762FD20}" type="presParOf" srcId="{4CBAF3FA-7754-4470-BAAA-2D9533CE4092}" destId="{69584072-9774-4F04-9056-5CC74D799490}" srcOrd="3" destOrd="0" presId="urn:microsoft.com/office/officeart/2005/8/layout/process1"/>
    <dgm:cxn modelId="{B019C881-889C-46F3-946D-C204CCFE5813}" type="presParOf" srcId="{69584072-9774-4F04-9056-5CC74D799490}" destId="{F567FE8A-FDD8-4C5F-95C7-B2CCE0E5896C}" srcOrd="0" destOrd="0" presId="urn:microsoft.com/office/officeart/2005/8/layout/process1"/>
    <dgm:cxn modelId="{6EF3A610-D43E-40D9-99BA-AE5CD090EF49}" type="presParOf" srcId="{4CBAF3FA-7754-4470-BAAA-2D9533CE4092}" destId="{059CEEEA-DD50-4B9B-B4D0-82DAA15FE91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0F903A-873C-4C92-95D1-C34E117DE35A}" type="datetimeFigureOut">
              <a:rPr lang="en-US" smtClean="0"/>
              <a:t>4/9/2018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3B9073-4934-4A18-B03D-7FA2DABDE591}" type="slidenum">
              <a:rPr lang="en-US" smtClean="0"/>
              <a:t>‹#›</a:t>
            </a:fld>
            <a:endParaRPr lang="en-US" dirty="0"/>
          </a:p>
        </p:txBody>
      </p:sp>
    </p:spTree>
    <p:extLst>
      <p:ext uri="{BB962C8B-B14F-4D97-AF65-F5344CB8AC3E}">
        <p14:creationId xmlns:p14="http://schemas.microsoft.com/office/powerpoint/2010/main" val="257314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my name is (</a:t>
            </a:r>
            <a:r>
              <a:rPr lang="en-US" b="1" i="1" dirty="0"/>
              <a:t>insert NAME</a:t>
            </a:r>
            <a:r>
              <a:rPr lang="en-US" dirty="0"/>
              <a:t>), from the Census Bureau’s (</a:t>
            </a:r>
            <a:r>
              <a:rPr lang="en-US" b="1" i="1" dirty="0"/>
              <a:t>insert Division or Regional Office</a:t>
            </a:r>
            <a:r>
              <a:rPr lang="en-US" dirty="0"/>
              <a:t>). Thank you for the opportunity to speak with you today </a:t>
            </a:r>
            <a:r>
              <a:rPr lang="en-US" u="none" dirty="0"/>
              <a:t>to give you some general information on the 2020 Census and the important geographic programs that create the foundation for a successful</a:t>
            </a:r>
            <a:r>
              <a:rPr lang="en-US" u="none" baseline="0" dirty="0"/>
              <a:t> Census.</a:t>
            </a:r>
            <a:r>
              <a:rPr lang="en-US" u="none" dirty="0"/>
              <a:t>.</a:t>
            </a:r>
          </a:p>
          <a:p>
            <a:endParaRPr lang="en-US" dirty="0"/>
          </a:p>
        </p:txBody>
      </p:sp>
      <p:sp>
        <p:nvSpPr>
          <p:cNvPr id="4" name="Slide Number Placeholder 3"/>
          <p:cNvSpPr>
            <a:spLocks noGrp="1"/>
          </p:cNvSpPr>
          <p:nvPr>
            <p:ph type="sldNum" sz="quarter" idx="10"/>
          </p:nvPr>
        </p:nvSpPr>
        <p:spPr/>
        <p:txBody>
          <a:bodyPr/>
          <a:lstStyle/>
          <a:p>
            <a:fld id="{F5B075E1-4C3A-4521-9645-A85DB4DD0BE5}" type="slidenum">
              <a:rPr lang="en-US" smtClean="0"/>
              <a:t>1</a:t>
            </a:fld>
            <a:endParaRPr lang="en-US" dirty="0"/>
          </a:p>
        </p:txBody>
      </p:sp>
    </p:spTree>
    <p:extLst>
      <p:ext uri="{BB962C8B-B14F-4D97-AF65-F5344CB8AC3E}">
        <p14:creationId xmlns:p14="http://schemas.microsoft.com/office/powerpoint/2010/main" val="60622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baseline="0" dirty="0"/>
              <a:t>The Community Partnership and Engagement Program or CPEP creates the community or grassroots level partnerships throughout the US. </a:t>
            </a:r>
          </a:p>
          <a:p>
            <a:pPr lvl="0"/>
            <a:endParaRPr lang="en-US" sz="2000" baseline="0" dirty="0"/>
          </a:p>
          <a:p>
            <a:pPr lvl="0"/>
            <a:r>
              <a:rPr lang="en-US" sz="2000" baseline="0" dirty="0"/>
              <a:t>This program focuses on </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Motivating diverse communities toward greater participation in the Census</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Mobilize community leaders to exponentially engage their constituents to be counted</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Outreach to populations with historically low response rates and hardest to count</a:t>
            </a:r>
          </a:p>
          <a:p>
            <a:endParaRPr lang="en-US" sz="1600" baseline="0" dirty="0"/>
          </a:p>
          <a:p>
            <a:r>
              <a:rPr lang="en-US" sz="1600" baseline="0" dirty="0"/>
              <a:t>The CPEP objective is to </a:t>
            </a:r>
            <a:r>
              <a:rPr lang="en-US" sz="1600" b="0" u="sng" dirty="0"/>
              <a:t>Enroll</a:t>
            </a:r>
            <a:r>
              <a:rPr lang="en-US" sz="1600" b="0" dirty="0"/>
              <a:t> community partners to increase decennial participation of those who are less likely to respond or are often missed by using the 3 “E’s”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u="sng" dirty="0">
                <a:solidFill>
                  <a:schemeClr val="tx2"/>
                </a:solidFill>
              </a:rPr>
              <a:t>Educate</a:t>
            </a:r>
            <a:r>
              <a:rPr lang="en-US" sz="1400" b="0" dirty="0">
                <a:solidFill>
                  <a:schemeClr val="tx2"/>
                </a:solidFill>
              </a:rPr>
              <a:t> people about the 2020 Census and foster cooperation with enumerators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u="sng" dirty="0">
                <a:solidFill>
                  <a:schemeClr val="tx2"/>
                </a:solidFill>
              </a:rPr>
              <a:t/>
            </a:r>
            <a:br>
              <a:rPr lang="en-US" sz="1400" b="0" u="sng" dirty="0">
                <a:solidFill>
                  <a:schemeClr val="tx2"/>
                </a:solidFill>
              </a:rPr>
            </a:br>
            <a:r>
              <a:rPr lang="en-US" sz="1400" b="0" u="sng" dirty="0">
                <a:solidFill>
                  <a:schemeClr val="tx2"/>
                </a:solidFill>
              </a:rPr>
              <a:t>Encourage</a:t>
            </a:r>
            <a:r>
              <a:rPr lang="en-US" sz="1400" b="0" dirty="0">
                <a:solidFill>
                  <a:schemeClr val="tx2"/>
                </a:solidFill>
              </a:rPr>
              <a:t> community partners to motivate people to self-respond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u="sng" dirty="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u="sng" dirty="0">
                <a:solidFill>
                  <a:schemeClr val="tx2"/>
                </a:solidFill>
              </a:rPr>
              <a:t>Engage</a:t>
            </a:r>
            <a:r>
              <a:rPr lang="en-US" sz="1400" b="0" dirty="0">
                <a:solidFill>
                  <a:schemeClr val="tx2"/>
                </a:solidFill>
              </a:rPr>
              <a:t> grass roots organizations to reach out to hard to count groups and those who aren’t motivated to respond to the national campaign</a:t>
            </a:r>
          </a:p>
          <a:p>
            <a:endParaRPr lang="en-US" dirty="0"/>
          </a:p>
        </p:txBody>
      </p:sp>
      <p:sp>
        <p:nvSpPr>
          <p:cNvPr id="4" name="Slide Number Placeholder 3"/>
          <p:cNvSpPr>
            <a:spLocks noGrp="1"/>
          </p:cNvSpPr>
          <p:nvPr>
            <p:ph type="sldNum" sz="quarter" idx="10"/>
          </p:nvPr>
        </p:nvSpPr>
        <p:spPr/>
        <p:txBody>
          <a:bodyPr/>
          <a:lstStyle/>
          <a:p>
            <a:fld id="{4822666C-A225-46F9-90D5-54161C991BEE}" type="slidenum">
              <a:rPr lang="en-US" smtClean="0"/>
              <a:pPr/>
              <a:t>11</a:t>
            </a:fld>
            <a:endParaRPr lang="en-US" dirty="0"/>
          </a:p>
        </p:txBody>
      </p:sp>
    </p:spTree>
    <p:extLst>
      <p:ext uri="{BB962C8B-B14F-4D97-AF65-F5344CB8AC3E}">
        <p14:creationId xmlns:p14="http://schemas.microsoft.com/office/powerpoint/2010/main" val="300971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Planning Database includes the Low Response Score, 2010 Census operational data, and select American Community Survey (ACS) estimates. In its raw form, the Planning Database can be used in many ways, including the following:</a:t>
            </a:r>
            <a:br>
              <a:rPr lang="en-US" dirty="0" smtClean="0">
                <a:effectLst/>
              </a:rPr>
            </a:br>
            <a:r>
              <a:rPr lang="en-US" dirty="0" smtClean="0">
                <a:effectLst/>
              </a:rPr>
              <a:t/>
            </a:r>
            <a:br>
              <a:rPr lang="en-US" dirty="0" smtClean="0">
                <a:effectLst/>
              </a:rPr>
            </a:br>
            <a:r>
              <a:rPr lang="en-US" dirty="0" smtClean="0">
                <a:effectLst/>
              </a:rPr>
              <a:t>Identifying areas where special outreach and promotion efforts could be considered.</a:t>
            </a:r>
          </a:p>
          <a:p>
            <a:r>
              <a:rPr lang="en-US" dirty="0" smtClean="0">
                <a:effectLst/>
              </a:rPr>
              <a:t>Linking spatial map data files to create thematic maps.</a:t>
            </a:r>
          </a:p>
          <a:p>
            <a:r>
              <a:rPr lang="en-US" dirty="0" smtClean="0">
                <a:effectLst/>
              </a:rPr>
              <a:t>Generating reports, cross tabulations, and simple analyses.</a:t>
            </a:r>
          </a:p>
          <a:p>
            <a:r>
              <a:rPr lang="en-US" dirty="0" smtClean="0">
                <a:effectLst/>
              </a:rPr>
              <a:t>Planning recruitment activities.</a:t>
            </a:r>
          </a:p>
          <a:p>
            <a:r>
              <a:rPr lang="en-US" dirty="0" smtClean="0">
                <a:effectLst/>
              </a:rPr>
              <a:t/>
            </a:r>
            <a:br>
              <a:rPr lang="en-US" dirty="0" smtClean="0">
                <a:effectLst/>
              </a:rPr>
            </a:br>
            <a:r>
              <a:rPr lang="en-US" dirty="0" smtClean="0">
                <a:effectLst/>
              </a:rPr>
              <a:t>This application was developed to make the hard-to-survey areas easier to identify and to provide a socioeconomic and demographic characteristic profile of these areas using ACS estimates available in the Planning Database. Hard-to-survey areas—those identified by </a:t>
            </a:r>
            <a:r>
              <a:rPr lang="en-US" i="1" dirty="0" smtClean="0">
                <a:effectLst/>
              </a:rPr>
              <a:t>high</a:t>
            </a:r>
            <a:r>
              <a:rPr lang="en-US" dirty="0" smtClean="0">
                <a:effectLst/>
              </a:rPr>
              <a:t> Low Response Scores—across the country are hard-to-survey for different reasons. Learning about each hard-to-survey area allows the U.S. Census Bureau to create a tailored communication and partnership campaign, and to plan for field resources including hiring staff with language skills. These and other efforts can improve response rates.</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12</a:t>
            </a:fld>
            <a:endParaRPr lang="en-US" dirty="0"/>
          </a:p>
        </p:txBody>
      </p:sp>
    </p:spTree>
    <p:extLst>
      <p:ext uri="{BB962C8B-B14F-4D97-AF65-F5344CB8AC3E}">
        <p14:creationId xmlns:p14="http://schemas.microsoft.com/office/powerpoint/2010/main" val="2748630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13</a:t>
            </a:fld>
            <a:endParaRPr lang="en-US" dirty="0"/>
          </a:p>
        </p:txBody>
      </p:sp>
    </p:spTree>
    <p:extLst>
      <p:ext uri="{BB962C8B-B14F-4D97-AF65-F5344CB8AC3E}">
        <p14:creationId xmlns:p14="http://schemas.microsoft.com/office/powerpoint/2010/main" val="1947692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8B7AA2-C563-4F77-8048-B560D592DFEF}" type="slidenum">
              <a:rPr lang="en-US" smtClean="0"/>
              <a:t>14</a:t>
            </a:fld>
            <a:endParaRPr lang="en-US" dirty="0"/>
          </a:p>
        </p:txBody>
      </p:sp>
    </p:spTree>
    <p:extLst>
      <p:ext uri="{BB962C8B-B14F-4D97-AF65-F5344CB8AC3E}">
        <p14:creationId xmlns:p14="http://schemas.microsoft.com/office/powerpoint/2010/main" val="3306157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7E859-8768-4167-918B-145986617E25}" type="slidenum">
              <a:rPr lang="en-US" smtClean="0"/>
              <a:t>15</a:t>
            </a:fld>
            <a:endParaRPr lang="en-US" dirty="0"/>
          </a:p>
        </p:txBody>
      </p:sp>
    </p:spTree>
    <p:extLst>
      <p:ext uri="{BB962C8B-B14F-4D97-AF65-F5344CB8AC3E}">
        <p14:creationId xmlns:p14="http://schemas.microsoft.com/office/powerpoint/2010/main" val="274607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270" y="4507552"/>
            <a:ext cx="5749879" cy="4266305"/>
          </a:xfrm>
        </p:spPr>
        <p:txBody>
          <a:bodyPr/>
          <a:lstStyle/>
          <a:p>
            <a:r>
              <a:rPr lang="en-US" dirty="0"/>
              <a:t>Though I intend to focus a lot and the geographic</a:t>
            </a:r>
            <a:r>
              <a:rPr lang="en-US" baseline="0" dirty="0"/>
              <a:t> programs and especially the Local Update of Census Addresses (LUCA)</a:t>
            </a:r>
            <a:r>
              <a:rPr lang="en-US" dirty="0"/>
              <a:t>, I am going to begin by providing some high level information regarding the Decennial Census, the design for the 2020 Census and the maintenance of the census address list and just a little</a:t>
            </a:r>
            <a:r>
              <a:rPr lang="en-US" baseline="0" dirty="0"/>
              <a:t> about local community engagement as we approach and conduct the 2020 Census.</a:t>
            </a:r>
            <a:r>
              <a:rPr lang="en-US" dirty="0"/>
              <a:t>  </a:t>
            </a:r>
          </a:p>
          <a:p>
            <a:endParaRPr lang="en-US" dirty="0"/>
          </a:p>
          <a:p>
            <a:r>
              <a:rPr lang="en-US" dirty="0"/>
              <a:t>For LUCA </a:t>
            </a:r>
            <a:r>
              <a:rPr lang="en-US" dirty="0" smtClean="0"/>
              <a:t>specifically </a:t>
            </a:r>
            <a:r>
              <a:rPr lang="en-US" dirty="0"/>
              <a:t>I will cover the background, confidentiality and security, new aspects of 2020 LUCA, who can participate as well as numerous preparation topics including early tools, participation methods, product formats for the address list and maps, the next steps for participants and the 2020 LUCA schedule.</a:t>
            </a:r>
          </a:p>
          <a:p>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2</a:t>
            </a:fld>
            <a:endParaRPr lang="en-US" dirty="0"/>
          </a:p>
        </p:txBody>
      </p:sp>
    </p:spTree>
    <p:extLst>
      <p:ext uri="{BB962C8B-B14F-4D97-AF65-F5344CB8AC3E}">
        <p14:creationId xmlns:p14="http://schemas.microsoft.com/office/powerpoint/2010/main" val="163078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audience, “Why do we do the Census?”</a:t>
            </a:r>
          </a:p>
          <a:p>
            <a:endParaRPr lang="en-US" dirty="0"/>
          </a:p>
          <a:p>
            <a:r>
              <a:rPr lang="en-US" dirty="0"/>
              <a:t>Bottom</a:t>
            </a:r>
            <a:r>
              <a:rPr lang="en-US" baseline="0" dirty="0"/>
              <a:t> line it is mandated by the Constitution, so it is required.   </a:t>
            </a:r>
          </a:p>
          <a:p>
            <a:endParaRPr lang="en-US" baseline="0" dirty="0"/>
          </a:p>
          <a:p>
            <a:r>
              <a:rPr lang="en-US" baseline="0" dirty="0"/>
              <a:t>Does anyone know what year we did the first Census?  (1790).  </a:t>
            </a:r>
          </a:p>
          <a:p>
            <a:endParaRPr lang="en-US" baseline="0" dirty="0"/>
          </a:p>
          <a:p>
            <a:r>
              <a:rPr lang="en-US" baseline="0" dirty="0"/>
              <a:t>Anyone know what day Census day is?  (April 1).  The Census is a snapshot of where all individuals who reside in the US live on that specific day.</a:t>
            </a:r>
          </a:p>
        </p:txBody>
      </p:sp>
      <p:sp>
        <p:nvSpPr>
          <p:cNvPr id="4" name="Slide Number Placeholder 3"/>
          <p:cNvSpPr>
            <a:spLocks noGrp="1"/>
          </p:cNvSpPr>
          <p:nvPr>
            <p:ph type="sldNum" sz="quarter" idx="10"/>
          </p:nvPr>
        </p:nvSpPr>
        <p:spPr/>
        <p:txBody>
          <a:bodyPr/>
          <a:lstStyle/>
          <a:p>
            <a:fld id="{3B8B7AA2-C563-4F77-8048-B560D592DFEF}" type="slidenum">
              <a:rPr lang="en-US" smtClean="0"/>
              <a:t>3</a:t>
            </a:fld>
            <a:endParaRPr lang="en-US" dirty="0"/>
          </a:p>
        </p:txBody>
      </p:sp>
    </p:spTree>
    <p:extLst>
      <p:ext uri="{BB962C8B-B14F-4D97-AF65-F5344CB8AC3E}">
        <p14:creationId xmlns:p14="http://schemas.microsoft.com/office/powerpoint/2010/main" val="88296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2,054,746,</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Counting for Dollars 2020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16 Large Federal Assistance Programs that Distribute Funds on Basis of Decennial Census-derived Statistics (Fiscal Year 2015) </a:t>
            </a:r>
          </a:p>
          <a:p>
            <a:r>
              <a:rPr lang="en-US" sz="1200" b="1" i="0" u="none" strike="noStrike" kern="1200" baseline="0" dirty="0" smtClean="0">
                <a:solidFill>
                  <a:schemeClr val="tx1"/>
                </a:solidFill>
                <a:latin typeface="+mn-lt"/>
                <a:ea typeface="+mn-ea"/>
                <a:cs typeface="+mn-cs"/>
              </a:rPr>
              <a:t>Montana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Total Program Obligations: $$43,334,650,874, $1578 per capita</a:t>
            </a:r>
          </a:p>
          <a:p>
            <a:r>
              <a:rPr lang="en-US" sz="1200" b="0" i="0" u="none" strike="noStrike" kern="1200" baseline="0" dirty="0" smtClean="0">
                <a:solidFill>
                  <a:schemeClr val="tx1"/>
                </a:solidFill>
                <a:latin typeface="+mn-lt"/>
                <a:ea typeface="+mn-ea"/>
                <a:cs typeface="+mn-cs"/>
              </a:rPr>
              <a:t>Per Capita: $1,989 (see note on proper use) CFDA # 	</a:t>
            </a:r>
          </a:p>
          <a:p>
            <a:r>
              <a:rPr lang="en-US" b="1" dirty="0" smtClean="0"/>
              <a:t>Counting for Dollars 2020: The Role of the Decennial Census in the Geographic Distribution of Federal Funds , </a:t>
            </a:r>
            <a:endParaRPr lang="en-US" dirty="0"/>
          </a:p>
          <a:p>
            <a:r>
              <a:rPr lang="en-US" dirty="0"/>
              <a:t>Additional data uses include:</a:t>
            </a:r>
          </a:p>
          <a:p>
            <a:pPr marL="173807" indent="-173807">
              <a:buFont typeface="Wingdings" panose="05000000000000000000" pitchFamily="2" charset="2"/>
              <a:buChar char="§"/>
            </a:pPr>
            <a:endParaRPr lang="en-US" dirty="0"/>
          </a:p>
          <a:p>
            <a:pPr marL="173807" indent="-173807">
              <a:buFont typeface="Arial" panose="020B0604020202020204" pitchFamily="34" charset="0"/>
              <a:buChar char="•"/>
            </a:pPr>
            <a:r>
              <a:rPr lang="en-US" dirty="0"/>
              <a:t>To</a:t>
            </a:r>
            <a:r>
              <a:rPr lang="en-US" b="1" dirty="0"/>
              <a:t> draw</a:t>
            </a:r>
            <a:r>
              <a:rPr lang="en-US" dirty="0"/>
              <a:t> congressional and state legislative districts, school districts and voting precincts by states, tribes, and local governments </a:t>
            </a:r>
          </a:p>
          <a:p>
            <a:pPr marL="173807" indent="-173807">
              <a:buFont typeface="Arial" panose="020B0604020202020204" pitchFamily="34" charset="0"/>
              <a:buChar char="•"/>
            </a:pPr>
            <a:r>
              <a:rPr lang="en-US" dirty="0"/>
              <a:t>To </a:t>
            </a:r>
            <a:r>
              <a:rPr lang="en-US" b="1" dirty="0"/>
              <a:t>enforce</a:t>
            </a:r>
            <a:r>
              <a:rPr lang="en-US" dirty="0"/>
              <a:t> voting rights and civil rights legislation by the Department of Justice </a:t>
            </a:r>
          </a:p>
          <a:p>
            <a:pPr marL="173807" indent="-173807">
              <a:buFont typeface="Arial" panose="020B0604020202020204" pitchFamily="34" charset="0"/>
              <a:buChar char="•"/>
            </a:pPr>
            <a:r>
              <a:rPr lang="en-US" dirty="0"/>
              <a:t>To</a:t>
            </a:r>
            <a:r>
              <a:rPr lang="en-US" b="1" dirty="0"/>
              <a:t> distribute</a:t>
            </a:r>
            <a:r>
              <a:rPr lang="en-US" dirty="0"/>
              <a:t> more than 400 billion dollars </a:t>
            </a:r>
            <a:r>
              <a:rPr lang="en-US" u="sng" dirty="0"/>
              <a:t>EACH YEAR</a:t>
            </a:r>
            <a:r>
              <a:rPr lang="en-US" dirty="0"/>
              <a:t> in federal funding for than 1,000 programs administered by 26 federal agencies to tribal, state, and local governments.  </a:t>
            </a:r>
            <a:r>
              <a:rPr lang="en-US" i="1" dirty="0"/>
              <a:t>Census population figures form the basis for the allocation of significant amounts of federal funding.  Missing a housing unit, and the associated population, during the decennial census may result in a missed opportunity for governments to benefit, which perpetuates until the next decennial census.</a:t>
            </a:r>
            <a:endParaRPr lang="en-US" b="1" dirty="0"/>
          </a:p>
          <a:p>
            <a:pPr marL="173807" indent="-173807">
              <a:buFont typeface="Arial" panose="020B0604020202020204" pitchFamily="34" charset="0"/>
              <a:buChar char="•"/>
            </a:pPr>
            <a:r>
              <a:rPr lang="en-US" dirty="0"/>
              <a:t>To</a:t>
            </a:r>
            <a:r>
              <a:rPr lang="en-US" b="1" dirty="0"/>
              <a:t> inform </a:t>
            </a:r>
            <a:r>
              <a:rPr lang="en-US" dirty="0"/>
              <a:t>the decisions of governments, businesses and non-profits regarding community and regional development, education, agriculture, energy, and environmental programs, as well as other community improvements and enhancements.  Census data informs communities so they may allocate their own funding for neighborhood improvements, public health, education, transportation and much more.</a:t>
            </a:r>
          </a:p>
        </p:txBody>
      </p:sp>
      <p:sp>
        <p:nvSpPr>
          <p:cNvPr id="4" name="Slide Number Placeholder 3"/>
          <p:cNvSpPr>
            <a:spLocks noGrp="1"/>
          </p:cNvSpPr>
          <p:nvPr>
            <p:ph type="sldNum" sz="quarter" idx="10"/>
          </p:nvPr>
        </p:nvSpPr>
        <p:spPr/>
        <p:txBody>
          <a:bodyPr/>
          <a:lstStyle/>
          <a:p>
            <a:fld id="{BD9B1893-B4B5-4600-9969-73B27B5475F1}" type="slidenum">
              <a:rPr lang="en-US" smtClean="0"/>
              <a:t>4</a:t>
            </a:fld>
            <a:endParaRPr lang="en-US" dirty="0"/>
          </a:p>
        </p:txBody>
      </p:sp>
    </p:spTree>
    <p:extLst>
      <p:ext uri="{BB962C8B-B14F-4D97-AF65-F5344CB8AC3E}">
        <p14:creationId xmlns:p14="http://schemas.microsoft.com/office/powerpoint/2010/main" val="388216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shows what</a:t>
            </a:r>
            <a:r>
              <a:rPr lang="en-US" baseline="0" dirty="0"/>
              <a:t> changed as far as seats in Congress after the last Census – who gained and lost.</a:t>
            </a:r>
          </a:p>
          <a:p>
            <a:endParaRPr lang="en-US" baseline="0" dirty="0"/>
          </a:p>
          <a:p>
            <a:r>
              <a:rPr lang="en-US" baseline="0" dirty="0"/>
              <a:t>The Census Bureau never does projections but other agencies do.  Election Data Services published the following in Dec 2016</a:t>
            </a:r>
          </a:p>
          <a:p>
            <a:endParaRPr lang="en-US" baseline="0" dirty="0"/>
          </a:p>
          <a:p>
            <a:r>
              <a:rPr lang="en-US" baseline="0" dirty="0"/>
              <a:t>Gaining States                                         Losing States</a:t>
            </a:r>
          </a:p>
          <a:p>
            <a:r>
              <a:rPr lang="en-US" baseline="0" dirty="0"/>
              <a:t>  Arizona – 1 or 2 seats                               Alabama – 1 seat</a:t>
            </a:r>
          </a:p>
          <a:p>
            <a:r>
              <a:rPr lang="en-US" baseline="0" dirty="0"/>
              <a:t>  Colorado – 1 seat                                     Illinois – 1 or 2 seats</a:t>
            </a:r>
          </a:p>
          <a:p>
            <a:r>
              <a:rPr lang="en-US" baseline="0" dirty="0"/>
              <a:t>  Florida – 2 seats                                       Michigan – 1 seat</a:t>
            </a:r>
          </a:p>
          <a:p>
            <a:r>
              <a:rPr lang="en-US" baseline="0" dirty="0"/>
              <a:t>  Montana – 1 seat                                     Minnesota – 1 seat</a:t>
            </a:r>
          </a:p>
          <a:p>
            <a:r>
              <a:rPr lang="en-US" baseline="0" dirty="0"/>
              <a:t>  North Carolina – 1 seat                            New York – 1 seat</a:t>
            </a:r>
          </a:p>
          <a:p>
            <a:r>
              <a:rPr lang="en-US" baseline="0" dirty="0"/>
              <a:t>  Oregon – 1 seat                                        Ohio – 1 seat</a:t>
            </a:r>
          </a:p>
          <a:p>
            <a:r>
              <a:rPr lang="en-US" baseline="0" dirty="0"/>
              <a:t>  Texas – 3 or 4 seats                                   Pennsylvania – 1 seat</a:t>
            </a:r>
          </a:p>
          <a:p>
            <a:r>
              <a:rPr lang="en-US" baseline="0" dirty="0"/>
              <a:t>                                                                    Rhode Island – 1 seat</a:t>
            </a:r>
          </a:p>
          <a:p>
            <a:r>
              <a:rPr lang="en-US" baseline="0" dirty="0"/>
              <a:t>                                                                    West Virginia – 1 seat</a:t>
            </a:r>
            <a:endParaRPr lang="en-US" dirty="0"/>
          </a:p>
        </p:txBody>
      </p:sp>
      <p:sp>
        <p:nvSpPr>
          <p:cNvPr id="4" name="Slide Number Placeholder 3"/>
          <p:cNvSpPr>
            <a:spLocks noGrp="1"/>
          </p:cNvSpPr>
          <p:nvPr>
            <p:ph type="sldNum" sz="quarter" idx="10"/>
          </p:nvPr>
        </p:nvSpPr>
        <p:spPr/>
        <p:txBody>
          <a:bodyPr/>
          <a:lstStyle/>
          <a:p>
            <a:fld id="{3B8B7AA2-C563-4F77-8048-B560D592DFEF}" type="slidenum">
              <a:rPr lang="en-US" smtClean="0"/>
              <a:t>6</a:t>
            </a:fld>
            <a:endParaRPr lang="en-US" dirty="0"/>
          </a:p>
        </p:txBody>
      </p:sp>
    </p:spTree>
    <p:extLst>
      <p:ext uri="{BB962C8B-B14F-4D97-AF65-F5344CB8AC3E}">
        <p14:creationId xmlns:p14="http://schemas.microsoft.com/office/powerpoint/2010/main" val="9464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4425" y="117475"/>
            <a:ext cx="4764088" cy="2681288"/>
          </a:xfrm>
        </p:spPr>
      </p:sp>
      <p:sp>
        <p:nvSpPr>
          <p:cNvPr id="3" name="Notes Placeholder 2"/>
          <p:cNvSpPr>
            <a:spLocks noGrp="1"/>
          </p:cNvSpPr>
          <p:nvPr>
            <p:ph type="body" idx="1"/>
          </p:nvPr>
        </p:nvSpPr>
        <p:spPr>
          <a:xfrm>
            <a:off x="414493" y="2813078"/>
            <a:ext cx="8704231" cy="4161011"/>
          </a:xfrm>
        </p:spPr>
        <p:txBody>
          <a:bodyPr/>
          <a:lstStyle/>
          <a:p>
            <a:r>
              <a:rPr lang="en-US" sz="1300" dirty="0"/>
              <a:t>Let’s move onto our second innovation area is </a:t>
            </a:r>
            <a:r>
              <a:rPr lang="en-US" sz="1300" b="1" dirty="0"/>
              <a:t>OPTIMIZING SELF-RESPONSE.  </a:t>
            </a:r>
          </a:p>
          <a:p>
            <a:endParaRPr lang="en-US" sz="1300" b="1" dirty="0"/>
          </a:p>
          <a:p>
            <a:r>
              <a:rPr lang="en-US" sz="1300" dirty="0"/>
              <a:t>In other words, how do we engage and motivate the public to respond?</a:t>
            </a:r>
            <a:endParaRPr lang="en-US" sz="1300" b="1" dirty="0"/>
          </a:p>
          <a:p>
            <a:endParaRPr lang="en-US" sz="1300" dirty="0"/>
          </a:p>
          <a:p>
            <a:r>
              <a:rPr lang="en-US" sz="1300" dirty="0"/>
              <a:t>The goal of optimizing self-response is to: </a:t>
            </a:r>
            <a:r>
              <a:rPr lang="en-US" sz="1300" b="1" dirty="0"/>
              <a:t>generate the largest possible self-response, thereby reducing the number of households requiring follow-up.</a:t>
            </a:r>
            <a:endParaRPr lang="en-US" sz="1300" dirty="0"/>
          </a:p>
          <a:p>
            <a:endParaRPr lang="en-US" sz="1300" dirty="0"/>
          </a:p>
          <a:p>
            <a:r>
              <a:rPr lang="en-US" sz="1300" dirty="0"/>
              <a:t>In the 2020 Census we will be including the internet as a response option as well as the ability for someone to call our toll free number and give and interview over the phone.  Both the internet and phone will be available in a number of different languages other than English and Spanish.   Those that do not respond via the internet or live in an area with poor internet response will also be given the option to respond on paper.  Everyone who does not self respond, we will visit in person and collect the information.</a:t>
            </a:r>
          </a:p>
          <a:p>
            <a:endParaRPr lang="en-US" sz="1300" dirty="0"/>
          </a:p>
        </p:txBody>
      </p:sp>
      <p:sp>
        <p:nvSpPr>
          <p:cNvPr id="4" name="Slide Number Placeholder 3"/>
          <p:cNvSpPr>
            <a:spLocks noGrp="1"/>
          </p:cNvSpPr>
          <p:nvPr>
            <p:ph type="sldNum" sz="quarter" idx="10"/>
          </p:nvPr>
        </p:nvSpPr>
        <p:spPr/>
        <p:txBody>
          <a:bodyPr/>
          <a:lstStyle/>
          <a:p>
            <a:fld id="{0CF554B8-101C-48E1-A676-D89C6F5F2FF1}" type="slidenum">
              <a:rPr lang="en-US" smtClean="0"/>
              <a:t>7</a:t>
            </a:fld>
            <a:endParaRPr lang="en-US" dirty="0"/>
          </a:p>
        </p:txBody>
      </p:sp>
    </p:spTree>
    <p:extLst>
      <p:ext uri="{BB962C8B-B14F-4D97-AF65-F5344CB8AC3E}">
        <p14:creationId xmlns:p14="http://schemas.microsoft.com/office/powerpoint/2010/main" val="24893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52400"/>
            <a:ext cx="6203950" cy="3489325"/>
          </a:xfrm>
        </p:spPr>
      </p:sp>
      <p:sp>
        <p:nvSpPr>
          <p:cNvPr id="3" name="Notes Placeholder 2"/>
          <p:cNvSpPr>
            <a:spLocks noGrp="1"/>
          </p:cNvSpPr>
          <p:nvPr>
            <p:ph type="body" idx="1"/>
          </p:nvPr>
        </p:nvSpPr>
        <p:spPr>
          <a:xfrm>
            <a:off x="381859" y="3660969"/>
            <a:ext cx="5941743" cy="4946121"/>
          </a:xfrm>
        </p:spPr>
        <p:txBody>
          <a:bodyPr/>
          <a:lstStyle/>
          <a:p>
            <a:endParaRPr lang="en-US" sz="1300" dirty="0"/>
          </a:p>
          <a:p>
            <a:endParaRPr lang="en-US" baseline="0" dirty="0"/>
          </a:p>
        </p:txBody>
      </p:sp>
      <p:sp>
        <p:nvSpPr>
          <p:cNvPr id="4" name="Slide Number Placeholder 3"/>
          <p:cNvSpPr>
            <a:spLocks noGrp="1"/>
          </p:cNvSpPr>
          <p:nvPr>
            <p:ph type="sldNum" sz="quarter" idx="10"/>
          </p:nvPr>
        </p:nvSpPr>
        <p:spPr/>
        <p:txBody>
          <a:bodyPr/>
          <a:lstStyle/>
          <a:p>
            <a:fld id="{0CF554B8-101C-48E1-A676-D89C6F5F2FF1}" type="slidenum">
              <a:rPr lang="en-US" smtClean="0"/>
              <a:t>8</a:t>
            </a:fld>
            <a:endParaRPr lang="en-US" dirty="0"/>
          </a:p>
        </p:txBody>
      </p:sp>
    </p:spTree>
    <p:extLst>
      <p:ext uri="{BB962C8B-B14F-4D97-AF65-F5344CB8AC3E}">
        <p14:creationId xmlns:p14="http://schemas.microsoft.com/office/powerpoint/2010/main" val="273101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a:t>
            </a:r>
            <a:r>
              <a:rPr lang="en-US" b="1" baseline="0" dirty="0"/>
              <a:t> -2019 </a:t>
            </a:r>
            <a:r>
              <a:rPr lang="en-US" baseline="0" dirty="0"/>
              <a:t>– In office address canvassing is happening in our Jeffersonville, In processing center.  Using the latest technologies, images and local sources, the staff is determining the areas which are stable and do not need boots on the ground and those areas where growth or revitalization of neighborhoods is occurring and where we will canvass with census listers.   We anticipate we will need to field visit between 25-30% of all blocks in the US.  This limited work in the field will be a cost savings over previous censuses where we canvassed every road in the country.</a:t>
            </a:r>
          </a:p>
          <a:p>
            <a:endParaRPr lang="en-US" baseline="0" dirty="0"/>
          </a:p>
          <a:p>
            <a:r>
              <a:rPr lang="en-US" b="1" baseline="0" dirty="0"/>
              <a:t>Jan 2018 </a:t>
            </a:r>
            <a:r>
              <a:rPr lang="en-US" baseline="0" dirty="0"/>
              <a:t>– We will open the Regional Census Center in Dallas, TX which will conduct the census operations in our 12 State region.</a:t>
            </a:r>
          </a:p>
          <a:p>
            <a:endParaRPr lang="en-US" baseline="0" dirty="0"/>
          </a:p>
          <a:p>
            <a:r>
              <a:rPr lang="en-US" b="1" baseline="0" dirty="0"/>
              <a:t>Spring-Summer 2019 </a:t>
            </a:r>
            <a:r>
              <a:rPr lang="en-US" baseline="0" dirty="0"/>
              <a:t>– we will open 6 early census offices who will recruit for and conduct the Field Canvassing operations in the </a:t>
            </a:r>
            <a:r>
              <a:rPr lang="en-US" b="1" baseline="0" dirty="0"/>
              <a:t>Aug-Oct 2019</a:t>
            </a:r>
            <a:r>
              <a:rPr lang="en-US" baseline="0" dirty="0"/>
              <a:t> time frame</a:t>
            </a:r>
          </a:p>
          <a:p>
            <a:endParaRPr lang="en-US" baseline="0" dirty="0"/>
          </a:p>
          <a:p>
            <a:r>
              <a:rPr lang="en-US" b="1" baseline="0" dirty="0"/>
              <a:t>Fall 2019 – </a:t>
            </a:r>
            <a:r>
              <a:rPr lang="en-US" b="0" baseline="0" dirty="0"/>
              <a:t>The other 44 offices in our 12 State region will open</a:t>
            </a:r>
          </a:p>
          <a:p>
            <a:endParaRPr lang="en-US" b="0" baseline="0" dirty="0"/>
          </a:p>
          <a:p>
            <a:r>
              <a:rPr lang="en-US" b="1" baseline="0" dirty="0"/>
              <a:t>Early 2020 </a:t>
            </a:r>
            <a:r>
              <a:rPr lang="en-US" b="0" baseline="0" dirty="0"/>
              <a:t>– we will begin the process of identifying and locating all the group quarters in the region.  Group Quarters are special living situations such as college dormitories, prisons, nursing and assisted living homes, and shelters to mention a few.  The early GQ operations will determine points of contact and basic information.  This is an important operation and we will probably ask cities and counties to help identify and locate these special situations.</a:t>
            </a:r>
          </a:p>
          <a:p>
            <a:endParaRPr lang="en-US" b="0" baseline="0" dirty="0"/>
          </a:p>
          <a:p>
            <a:r>
              <a:rPr lang="en-US" b="1" baseline="0" dirty="0"/>
              <a:t>March 23, 2020</a:t>
            </a:r>
            <a:r>
              <a:rPr lang="en-US" b="0" baseline="0" dirty="0"/>
              <a:t> – the census is finally here and this is the first opportunity to self respond via the internet and fill out your census form!</a:t>
            </a:r>
          </a:p>
          <a:p>
            <a:endParaRPr lang="en-US" b="0" baseline="0" dirty="0"/>
          </a:p>
          <a:p>
            <a:r>
              <a:rPr lang="en-US" b="1" baseline="0" dirty="0"/>
              <a:t>April 1, 2020 is Census Day</a:t>
            </a:r>
          </a:p>
          <a:p>
            <a:endParaRPr lang="en-US" b="1" baseline="0" dirty="0"/>
          </a:p>
          <a:p>
            <a:r>
              <a:rPr lang="en-US" b="1" baseline="0" dirty="0"/>
              <a:t>May 2020</a:t>
            </a:r>
            <a:r>
              <a:rPr lang="en-US" b="0" baseline="0" dirty="0"/>
              <a:t> – For all of those households that have not responded, we will be out in force, knocking on doors and trying to get the non-responders interviewed and their forms officially counted.   Enumerators will have hand-held devices to conduct the data collection.  If you don’t want someone knocking on your door, self respond via the internet or by phone/paper before mid May!</a:t>
            </a:r>
          </a:p>
          <a:p>
            <a:endParaRPr lang="en-US" b="0" baseline="0" dirty="0"/>
          </a:p>
          <a:p>
            <a:r>
              <a:rPr lang="en-US" b="1" baseline="0" dirty="0"/>
              <a:t>August 2020 </a:t>
            </a:r>
            <a:r>
              <a:rPr lang="en-US" b="0" baseline="0" dirty="0"/>
              <a:t>– the Census is over, the Census is over</a:t>
            </a:r>
          </a:p>
          <a:p>
            <a:endParaRPr lang="en-US" b="0" baseline="0" dirty="0"/>
          </a:p>
          <a:p>
            <a:r>
              <a:rPr lang="en-US" b="1" baseline="0" dirty="0"/>
              <a:t>December 31, 2020 </a:t>
            </a:r>
            <a:r>
              <a:rPr lang="en-US" b="0" baseline="0" dirty="0"/>
              <a:t>– counts delivered to the President</a:t>
            </a:r>
          </a:p>
          <a:p>
            <a:endParaRPr lang="en-US" b="1" baseline="0" dirty="0"/>
          </a:p>
          <a:p>
            <a:endParaRPr lang="en-US" dirty="0"/>
          </a:p>
        </p:txBody>
      </p:sp>
      <p:sp>
        <p:nvSpPr>
          <p:cNvPr id="4" name="Slide Number Placeholder 3"/>
          <p:cNvSpPr>
            <a:spLocks noGrp="1"/>
          </p:cNvSpPr>
          <p:nvPr>
            <p:ph type="sldNum" sz="quarter" idx="10"/>
          </p:nvPr>
        </p:nvSpPr>
        <p:spPr/>
        <p:txBody>
          <a:bodyPr/>
          <a:lstStyle/>
          <a:p>
            <a:fld id="{3B8B7AA2-C563-4F77-8048-B560D592DFEF}" type="slidenum">
              <a:rPr lang="en-US" smtClean="0"/>
              <a:t>9</a:t>
            </a:fld>
            <a:endParaRPr lang="en-US" dirty="0"/>
          </a:p>
        </p:txBody>
      </p:sp>
    </p:spTree>
    <p:extLst>
      <p:ext uri="{BB962C8B-B14F-4D97-AF65-F5344CB8AC3E}">
        <p14:creationId xmlns:p14="http://schemas.microsoft.com/office/powerpoint/2010/main" val="374311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t>
            </a:r>
            <a:r>
              <a:rPr lang="en-US" dirty="0"/>
              <a:t>the 2010 Census, over 250,000 partners pulled together to spread the message about the importance of participation in their communities. These trusted voices served as Census ambassadors helping America equal the participation rate from 2000, saving millions of taxpayer dollars. Our quarter million partners ran the spectrum of government, non-profit, corporate and community organizations that spread the message and mobilized their constituents to support the goal of a complete count.</a:t>
            </a:r>
          </a:p>
        </p:txBody>
      </p:sp>
      <p:sp>
        <p:nvSpPr>
          <p:cNvPr id="4" name="Slide Number Placeholder 3"/>
          <p:cNvSpPr>
            <a:spLocks noGrp="1"/>
          </p:cNvSpPr>
          <p:nvPr>
            <p:ph type="sldNum" sz="quarter" idx="10"/>
          </p:nvPr>
        </p:nvSpPr>
        <p:spPr/>
        <p:txBody>
          <a:bodyPr/>
          <a:lstStyle/>
          <a:p>
            <a:fld id="{3B8B7AA2-C563-4F77-8048-B560D592DFEF}" type="slidenum">
              <a:rPr lang="en-US" smtClean="0"/>
              <a:t>10</a:t>
            </a:fld>
            <a:endParaRPr lang="en-US" dirty="0"/>
          </a:p>
        </p:txBody>
      </p:sp>
    </p:spTree>
    <p:extLst>
      <p:ext uri="{BB962C8B-B14F-4D97-AF65-F5344CB8AC3E}">
        <p14:creationId xmlns:p14="http://schemas.microsoft.com/office/powerpoint/2010/main" val="243758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236475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354307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00742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1297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227836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93317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1066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331967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314348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79200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420900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Grp="1" noSelect="1" noRot="1" noMove="1" noResize="1" noEditPoints="1" noAdjustHandles="1" noChangeArrowheads="1" noChangeShapeType="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304801" y="6243412"/>
            <a:ext cx="3254433" cy="461356"/>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180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txBox="1"/>
          <p:nvPr/>
        </p:nvSpPr>
        <p:spPr>
          <a:xfrm>
            <a:off x="1844960" y="3733800"/>
            <a:ext cx="8585206" cy="2136482"/>
          </a:xfrm>
          <a:prstGeom prst="rect">
            <a:avLst/>
          </a:prstGeom>
        </p:spPr>
        <p:txBody>
          <a:bodyPr vert="horz" wrap="square" lIns="0" tIns="0" rIns="0" bIns="0" rtlCol="0" anchor="t">
            <a:spAutoFit/>
          </a:bodyPr>
          <a:lstStyle/>
          <a:p>
            <a:pPr marL="12065" algn="ctr">
              <a:lnSpc>
                <a:spcPts val="3700"/>
              </a:lnSpc>
            </a:pPr>
            <a:r>
              <a:rPr lang="en-US" sz="4271" spc="-5" dirty="0">
                <a:solidFill>
                  <a:srgbClr val="555555"/>
                </a:solidFill>
                <a:latin typeface="Calibri"/>
                <a:cs typeface="Calibri"/>
              </a:rPr>
              <a:t> </a:t>
            </a:r>
            <a:r>
              <a:rPr lang="en-US" sz="3200" b="1" spc="-5" dirty="0">
                <a:solidFill>
                  <a:srgbClr val="C00000"/>
                </a:solidFill>
                <a:cs typeface="Calibri"/>
              </a:rPr>
              <a:t>2</a:t>
            </a:r>
            <a:r>
              <a:rPr lang="en-US" sz="3200" b="1" dirty="0">
                <a:solidFill>
                  <a:srgbClr val="C00000"/>
                </a:solidFill>
                <a:cs typeface="Calibri"/>
              </a:rPr>
              <a:t>020 </a:t>
            </a:r>
            <a:r>
              <a:rPr lang="en-US" sz="3200" b="1" dirty="0" smtClean="0">
                <a:solidFill>
                  <a:srgbClr val="C00000"/>
                </a:solidFill>
                <a:cs typeface="Calibri"/>
              </a:rPr>
              <a:t>Census: The Role of Schools</a:t>
            </a:r>
          </a:p>
          <a:p>
            <a:pPr algn="ctr"/>
            <a:r>
              <a:rPr lang="en-US" dirty="0">
                <a:cs typeface="Calibri"/>
              </a:rPr>
              <a:t>Pauline Núñez, Partnership Coordinator</a:t>
            </a:r>
          </a:p>
          <a:p>
            <a:pPr algn="ctr"/>
            <a:r>
              <a:rPr lang="en-US" dirty="0">
                <a:cs typeface="Calibri"/>
              </a:rPr>
              <a:t>U.S. Census Bureau – Denver Region</a:t>
            </a:r>
          </a:p>
          <a:p>
            <a:pPr marL="12065" algn="ctr"/>
            <a:r>
              <a:rPr lang="en-US" dirty="0">
                <a:cs typeface="Calibri"/>
              </a:rPr>
              <a:t> </a:t>
            </a:r>
          </a:p>
          <a:p>
            <a:pPr marL="12065" algn="ctr"/>
            <a:r>
              <a:rPr lang="en-US" dirty="0" smtClean="0">
                <a:cs typeface="Calibri"/>
              </a:rPr>
              <a:t>North Texas Regional P-16 Council</a:t>
            </a:r>
          </a:p>
          <a:p>
            <a:pPr marL="12065" algn="ctr"/>
            <a:r>
              <a:rPr lang="en-US" dirty="0" smtClean="0">
                <a:cs typeface="Calibri"/>
              </a:rPr>
              <a:t>Thursday, April 5, 2018</a:t>
            </a:r>
          </a:p>
          <a:p>
            <a:pPr marL="12065" algn="ctr"/>
            <a:r>
              <a:rPr lang="en-US" dirty="0" smtClean="0">
                <a:cs typeface="Calibri"/>
              </a:rPr>
              <a:t>Texas Women’s University, Dallas, TX</a:t>
            </a:r>
            <a:r>
              <a:rPr lang="en-US" dirty="0" smtClean="0">
                <a:latin typeface="Calibri"/>
                <a:cs typeface="Calibri"/>
              </a:rPr>
              <a:t> </a:t>
            </a:r>
            <a:endParaRPr lang="en-US" dirty="0">
              <a:latin typeface="Calibri"/>
              <a:cs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354930"/>
            <a:ext cx="2216726" cy="1371600"/>
          </a:xfrm>
          <a:prstGeom prst="rect">
            <a:avLst/>
          </a:prstGeom>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761999"/>
            <a:ext cx="3715705" cy="2557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r="11535"/>
          <a:stretch/>
        </p:blipFill>
        <p:spPr bwMode="auto">
          <a:xfrm>
            <a:off x="476249" y="761999"/>
            <a:ext cx="4375151" cy="236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765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8385" y="321371"/>
            <a:ext cx="6799729" cy="2183355"/>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rPr>
              <a:t>COMMUNITY PARTNERSHIP</a:t>
            </a:r>
          </a:p>
          <a:p>
            <a:pPr algn="ctr"/>
            <a:r>
              <a:rPr lang="en-US" sz="4000" b="1" dirty="0">
                <a:solidFill>
                  <a:srgbClr val="C00000"/>
                </a:solidFill>
                <a:effectLst>
                  <a:outerShdw blurRad="38100" dist="38100" dir="2700000" algn="tl">
                    <a:srgbClr val="000000">
                      <a:alpha val="43137"/>
                    </a:srgbClr>
                  </a:outerShdw>
                </a:effectLst>
              </a:rPr>
              <a:t>AND</a:t>
            </a:r>
          </a:p>
          <a:p>
            <a:pPr algn="ctr"/>
            <a:r>
              <a:rPr lang="en-US" sz="4000" b="1" dirty="0">
                <a:solidFill>
                  <a:srgbClr val="C00000"/>
                </a:solidFill>
                <a:effectLst>
                  <a:outerShdw blurRad="38100" dist="38100" dir="2700000" algn="tl">
                    <a:srgbClr val="000000">
                      <a:alpha val="43137"/>
                    </a:srgbClr>
                  </a:outerShdw>
                </a:effectLst>
              </a:rPr>
              <a:t>ENGAGEMENT PROGRAM</a:t>
            </a:r>
          </a:p>
          <a:p>
            <a:pPr algn="ctr"/>
            <a:endParaRPr lang="en-US" sz="1588" dirty="0"/>
          </a:p>
        </p:txBody>
      </p:sp>
      <p:pic>
        <p:nvPicPr>
          <p:cNvPr id="8" name="Picture 7"/>
          <p:cNvPicPr>
            <a:picLocks noChangeAspect="1"/>
          </p:cNvPicPr>
          <p:nvPr/>
        </p:nvPicPr>
        <p:blipFill>
          <a:blip r:embed="rId3"/>
          <a:stretch>
            <a:fillRect/>
          </a:stretch>
        </p:blipFill>
        <p:spPr>
          <a:xfrm>
            <a:off x="268270" y="2896204"/>
            <a:ext cx="4663440" cy="3047396"/>
          </a:xfrm>
          <a:prstGeom prst="rect">
            <a:avLst/>
          </a:prstGeom>
          <a:ln>
            <a:noFill/>
          </a:ln>
          <a:effectLst>
            <a:softEdge rad="112500"/>
          </a:effectLst>
        </p:spPr>
      </p:pic>
      <p:pic>
        <p:nvPicPr>
          <p:cNvPr id="2050" name="Picture 2" descr="Image result for utd stud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8710" y="2896204"/>
            <a:ext cx="4139080" cy="30473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16178" r="9624"/>
          <a:stretch/>
        </p:blipFill>
        <p:spPr bwMode="auto">
          <a:xfrm>
            <a:off x="8229600" y="2895599"/>
            <a:ext cx="3573930" cy="2971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123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Community Partnership and Engagement Program</a:t>
            </a:r>
          </a:p>
        </p:txBody>
      </p:sp>
      <p:sp>
        <p:nvSpPr>
          <p:cNvPr id="3" name="Content Placeholder 2"/>
          <p:cNvSpPr>
            <a:spLocks noGrp="1"/>
          </p:cNvSpPr>
          <p:nvPr>
            <p:ph idx="1"/>
          </p:nvPr>
        </p:nvSpPr>
        <p:spPr>
          <a:xfrm>
            <a:off x="2209800" y="1905001"/>
            <a:ext cx="8001000" cy="4221163"/>
          </a:xfrm>
        </p:spPr>
        <p:txBody>
          <a:bodyPr>
            <a:normAutofit fontScale="70000" lnSpcReduction="20000"/>
          </a:bodyPr>
          <a:lstStyle/>
          <a:p>
            <a:pPr>
              <a:buClr>
                <a:schemeClr val="tx1"/>
              </a:buClr>
            </a:pPr>
            <a:r>
              <a:rPr lang="en-US" b="1" u="sng" dirty="0">
                <a:solidFill>
                  <a:srgbClr val="C00000"/>
                </a:solidFill>
              </a:rPr>
              <a:t>Enroll</a:t>
            </a:r>
            <a:r>
              <a:rPr lang="en-US" dirty="0"/>
              <a:t> community partners to increase participation in the 2020 Census of those who are less likely to respond or are often missed. </a:t>
            </a:r>
          </a:p>
          <a:p>
            <a:pPr marL="11397"/>
            <a:endParaRPr lang="en-US" spc="-13" dirty="0">
              <a:solidFill>
                <a:srgbClr val="464647"/>
              </a:solidFill>
              <a:cs typeface="Calibri"/>
            </a:endParaRPr>
          </a:p>
          <a:p>
            <a:pPr marL="297147" indent="-285750">
              <a:buClr>
                <a:schemeClr val="tx1"/>
              </a:buClr>
            </a:pPr>
            <a:r>
              <a:rPr lang="en-US" b="1" u="sng" spc="-13" dirty="0">
                <a:solidFill>
                  <a:srgbClr val="C00000"/>
                </a:solidFill>
                <a:cs typeface="Calibri"/>
              </a:rPr>
              <a:t>Educate</a:t>
            </a:r>
            <a:r>
              <a:rPr lang="en-US" spc="-13" dirty="0">
                <a:solidFill>
                  <a:srgbClr val="464647"/>
                </a:solidFill>
                <a:cs typeface="Calibri"/>
              </a:rPr>
              <a:t> </a:t>
            </a:r>
            <a:r>
              <a:rPr lang="en-US" spc="-13" dirty="0">
                <a:cs typeface="Calibri"/>
              </a:rPr>
              <a:t>people about the 2020 </a:t>
            </a:r>
            <a:r>
              <a:rPr lang="en-US" spc="-13" dirty="0" smtClean="0">
                <a:cs typeface="Calibri"/>
              </a:rPr>
              <a:t>Census</a:t>
            </a:r>
          </a:p>
          <a:p>
            <a:pPr marL="11397" indent="0">
              <a:buClr>
                <a:schemeClr val="tx1"/>
              </a:buClr>
              <a:buNone/>
            </a:pPr>
            <a:endParaRPr lang="en-US" spc="-13" dirty="0">
              <a:solidFill>
                <a:srgbClr val="464647"/>
              </a:solidFill>
              <a:cs typeface="Calibri"/>
            </a:endParaRPr>
          </a:p>
          <a:p>
            <a:pPr marL="297147" indent="-285750">
              <a:buClr>
                <a:schemeClr val="tx1"/>
              </a:buClr>
            </a:pPr>
            <a:r>
              <a:rPr lang="en-US" b="1" u="sng" spc="-13" dirty="0">
                <a:solidFill>
                  <a:srgbClr val="C00000"/>
                </a:solidFill>
                <a:cs typeface="Calibri"/>
              </a:rPr>
              <a:t>Encourage</a:t>
            </a:r>
            <a:r>
              <a:rPr lang="en-US" spc="-13" dirty="0">
                <a:solidFill>
                  <a:srgbClr val="C00000"/>
                </a:solidFill>
                <a:cs typeface="Calibri"/>
              </a:rPr>
              <a:t> </a:t>
            </a:r>
            <a:r>
              <a:rPr lang="en-US" spc="-13" dirty="0">
                <a:cs typeface="Calibri"/>
              </a:rPr>
              <a:t>community partners to motivate people to self-respond</a:t>
            </a:r>
          </a:p>
          <a:p>
            <a:pPr marL="11397"/>
            <a:endParaRPr lang="en-US" spc="-13" dirty="0">
              <a:cs typeface="Calibri"/>
            </a:endParaRPr>
          </a:p>
          <a:p>
            <a:pPr marL="297147" indent="-285750">
              <a:buClr>
                <a:schemeClr val="tx1"/>
              </a:buClr>
            </a:pPr>
            <a:r>
              <a:rPr lang="en-US" b="1" u="sng" spc="-13" dirty="0">
                <a:solidFill>
                  <a:srgbClr val="C00000"/>
                </a:solidFill>
                <a:cs typeface="Calibri"/>
              </a:rPr>
              <a:t>Engage</a:t>
            </a:r>
            <a:r>
              <a:rPr lang="en-US" spc="-13" dirty="0">
                <a:solidFill>
                  <a:srgbClr val="464647"/>
                </a:solidFill>
                <a:cs typeface="Calibri"/>
              </a:rPr>
              <a:t> </a:t>
            </a:r>
            <a:r>
              <a:rPr lang="en-US" spc="-13" dirty="0">
                <a:cs typeface="Calibri"/>
              </a:rPr>
              <a:t>grass roots organizations to reach out to hard to count groups and those who </a:t>
            </a:r>
            <a:r>
              <a:rPr lang="en-US" spc="-13" dirty="0" smtClean="0">
                <a:cs typeface="Calibri"/>
              </a:rPr>
              <a:t>are not </a:t>
            </a:r>
            <a:r>
              <a:rPr lang="en-US" spc="-13" dirty="0">
                <a:cs typeface="Calibri"/>
              </a:rPr>
              <a:t>motivated to respond to the national campaign</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4246306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010399" y="2235200"/>
            <a:ext cx="3139337" cy="3036410"/>
          </a:xfrm>
          <a:prstGeom prst="rect">
            <a:avLst/>
          </a:prstGeom>
        </p:spPr>
      </p:pic>
      <p:sp>
        <p:nvSpPr>
          <p:cNvPr id="7" name="Rectangle 6"/>
          <p:cNvSpPr/>
          <p:nvPr/>
        </p:nvSpPr>
        <p:spPr>
          <a:xfrm>
            <a:off x="7513268" y="1629053"/>
            <a:ext cx="2133600" cy="369332"/>
          </a:xfrm>
          <a:prstGeom prst="rect">
            <a:avLst/>
          </a:prstGeom>
        </p:spPr>
        <p:txBody>
          <a:bodyPr wrap="square">
            <a:spAutoFit/>
          </a:bodyPr>
          <a:lstStyle/>
          <a:p>
            <a:pPr algn="ctr"/>
            <a:r>
              <a:rPr lang="en-US" dirty="0" smtClean="0">
                <a:ln w="0"/>
                <a:effectLst>
                  <a:outerShdw blurRad="38100" dist="19050" dir="2700000" algn="tl" rotWithShape="0">
                    <a:schemeClr val="dk1">
                      <a:alpha val="40000"/>
                    </a:schemeClr>
                  </a:outerShdw>
                </a:effectLst>
              </a:rPr>
              <a:t>City of Dallas</a:t>
            </a:r>
            <a:endParaRPr lang="en-US" dirty="0">
              <a:ln w="0"/>
              <a:effectLst>
                <a:outerShdw blurRad="38100" dist="19050" dir="2700000" algn="tl" rotWithShape="0">
                  <a:schemeClr val="dk1">
                    <a:alpha val="40000"/>
                  </a:schemeClr>
                </a:outerShdw>
              </a:effectLst>
            </a:endParaRPr>
          </a:p>
        </p:txBody>
      </p:sp>
      <p:sp>
        <p:nvSpPr>
          <p:cNvPr id="4" name="Title 3"/>
          <p:cNvSpPr>
            <a:spLocks noGrp="1"/>
          </p:cNvSpPr>
          <p:nvPr>
            <p:ph type="title"/>
          </p:nvPr>
        </p:nvSpPr>
        <p:spPr>
          <a:xfrm>
            <a:off x="-457200" y="0"/>
            <a:ext cx="12039600" cy="1417638"/>
          </a:xfrm>
        </p:spPr>
        <p:txBody>
          <a:bodyPr>
            <a:normAutofit/>
          </a:bodyPr>
          <a:lstStyle/>
          <a:p>
            <a:r>
              <a:rPr lang="en-US" dirty="0" smtClean="0">
                <a:solidFill>
                  <a:srgbClr val="C00000"/>
                </a:solidFill>
                <a:effectLst>
                  <a:outerShdw blurRad="38100" dist="38100" dir="2700000" algn="tl">
                    <a:srgbClr val="000000">
                      <a:alpha val="43137"/>
                    </a:srgbClr>
                  </a:outerShdw>
                </a:effectLst>
              </a:rPr>
              <a:t>Response Outreach Area Mapper (ROAM)</a:t>
            </a:r>
            <a:endParaRPr lang="en-US"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7162800" y="4953000"/>
            <a:ext cx="3886200" cy="369332"/>
          </a:xfrm>
          <a:prstGeom prst="rect">
            <a:avLst/>
          </a:prstGeom>
        </p:spPr>
        <p:txBody>
          <a:bodyPr wrap="square">
            <a:spAutoFit/>
          </a:bodyPr>
          <a:lstStyle/>
          <a:p>
            <a:r>
              <a:rPr lang="en-US" dirty="0"/>
              <a:t>https://www.census.gov/roam</a:t>
            </a:r>
          </a:p>
        </p:txBody>
      </p:sp>
      <p:pic>
        <p:nvPicPr>
          <p:cNvPr id="9" name="Picture 8"/>
          <p:cNvPicPr>
            <a:picLocks noChangeAspect="1"/>
          </p:cNvPicPr>
          <p:nvPr/>
        </p:nvPicPr>
        <p:blipFill rotWithShape="1">
          <a:blip r:embed="rId5"/>
          <a:srcRect l="39837" t="30920" r="21884" b="11529"/>
          <a:stretch/>
        </p:blipFill>
        <p:spPr>
          <a:xfrm>
            <a:off x="1752600" y="1399966"/>
            <a:ext cx="4846268" cy="4645742"/>
          </a:xfrm>
          <a:prstGeom prst="rect">
            <a:avLst/>
          </a:prstGeom>
        </p:spPr>
      </p:pic>
    </p:spTree>
    <p:extLst>
      <p:ext uri="{BB962C8B-B14F-4D97-AF65-F5344CB8AC3E}">
        <p14:creationId xmlns:p14="http://schemas.microsoft.com/office/powerpoint/2010/main" val="380256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382000" y="2308271"/>
            <a:ext cx="3139337" cy="3036410"/>
          </a:xfrm>
          <a:prstGeom prst="rect">
            <a:avLst/>
          </a:prstGeom>
        </p:spPr>
      </p:pic>
      <p:sp>
        <p:nvSpPr>
          <p:cNvPr id="5" name="Title 4"/>
          <p:cNvSpPr>
            <a:spLocks noGrp="1"/>
          </p:cNvSpPr>
          <p:nvPr>
            <p:ph type="title"/>
          </p:nvPr>
        </p:nvSpPr>
        <p:spPr>
          <a:xfrm>
            <a:off x="548537" y="293132"/>
            <a:ext cx="10805263" cy="646306"/>
          </a:xfrm>
        </p:spPr>
        <p:txBody>
          <a:bodyPr>
            <a:normAutofit fontScale="90000"/>
          </a:bodyPr>
          <a:lstStyle/>
          <a:p>
            <a:r>
              <a:rPr lang="en-US" dirty="0">
                <a:solidFill>
                  <a:srgbClr val="C00000"/>
                </a:solidFill>
                <a:effectLst>
                  <a:outerShdw blurRad="38100" dist="38100" dir="2700000" algn="tl">
                    <a:srgbClr val="000000">
                      <a:alpha val="43137"/>
                    </a:srgbClr>
                  </a:outerShdw>
                </a:effectLst>
              </a:rPr>
              <a:t>Low Response Score by Census </a:t>
            </a:r>
            <a:r>
              <a:rPr lang="en-US" dirty="0" smtClean="0">
                <a:solidFill>
                  <a:srgbClr val="C00000"/>
                </a:solidFill>
                <a:effectLst>
                  <a:outerShdw blurRad="38100" dist="38100" dir="2700000" algn="tl">
                    <a:srgbClr val="000000">
                      <a:alpha val="43137"/>
                    </a:srgbClr>
                  </a:outerShdw>
                </a:effectLst>
              </a:rPr>
              <a:t>Tract</a:t>
            </a:r>
            <a:endParaRPr lang="en-US" dirty="0"/>
          </a:p>
        </p:txBody>
      </p:sp>
      <p:pic>
        <p:nvPicPr>
          <p:cNvPr id="3" name="Content Placeholder 2"/>
          <p:cNvPicPr>
            <a:picLocks noGrp="1" noChangeAspect="1"/>
          </p:cNvPicPr>
          <p:nvPr>
            <p:ph idx="1"/>
          </p:nvPr>
        </p:nvPicPr>
        <p:blipFill>
          <a:blip r:embed="rId4"/>
          <a:stretch>
            <a:fillRect/>
          </a:stretch>
        </p:blipFill>
        <p:spPr>
          <a:xfrm>
            <a:off x="3810000" y="1676400"/>
            <a:ext cx="3931920" cy="4163210"/>
          </a:xfrm>
          <a:prstGeom prst="rect">
            <a:avLst/>
          </a:prstGeom>
        </p:spPr>
      </p:pic>
    </p:spTree>
    <p:extLst>
      <p:ext uri="{BB962C8B-B14F-4D97-AF65-F5344CB8AC3E}">
        <p14:creationId xmlns:p14="http://schemas.microsoft.com/office/powerpoint/2010/main" val="76740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94897" y="350044"/>
            <a:ext cx="3115073" cy="2194560"/>
          </a:xfrm>
          <a:prstGeom prst="rect">
            <a:avLst/>
          </a:prstGeom>
        </p:spPr>
      </p:pic>
      <p:sp>
        <p:nvSpPr>
          <p:cNvPr id="2" name="Title 1"/>
          <p:cNvSpPr>
            <a:spLocks noGrp="1"/>
          </p:cNvSpPr>
          <p:nvPr>
            <p:ph type="title"/>
          </p:nvPr>
        </p:nvSpPr>
        <p:spPr>
          <a:xfrm>
            <a:off x="609600" y="274638"/>
            <a:ext cx="9829800" cy="1143000"/>
          </a:xfrm>
        </p:spPr>
        <p:txBody>
          <a:bodyPr>
            <a:normAutofit/>
          </a:bodyPr>
          <a:lstStyle/>
          <a:p>
            <a:r>
              <a:rPr lang="en-US" sz="4000" dirty="0">
                <a:solidFill>
                  <a:srgbClr val="C00000"/>
                </a:solidFill>
                <a:effectLst>
                  <a:outerShdw blurRad="38100" dist="38100" dir="2700000" algn="tl">
                    <a:srgbClr val="000000">
                      <a:alpha val="43137"/>
                    </a:srgbClr>
                  </a:outerShdw>
                </a:effectLst>
              </a:rPr>
              <a:t>STATISTICS IN SCHOOLS</a:t>
            </a:r>
          </a:p>
        </p:txBody>
      </p:sp>
      <p:sp>
        <p:nvSpPr>
          <p:cNvPr id="7" name="Title 1"/>
          <p:cNvSpPr txBox="1">
            <a:spLocks/>
          </p:cNvSpPr>
          <p:nvPr/>
        </p:nvSpPr>
        <p:spPr>
          <a:xfrm>
            <a:off x="5562600" y="-137319"/>
            <a:ext cx="6858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4805361" y="5028444"/>
            <a:ext cx="3429000" cy="369332"/>
          </a:xfrm>
          <a:prstGeom prst="rect">
            <a:avLst/>
          </a:prstGeom>
        </p:spPr>
        <p:txBody>
          <a:bodyPr wrap="square">
            <a:spAutoFit/>
          </a:bodyPr>
          <a:lstStyle/>
          <a:p>
            <a:r>
              <a:rPr lang="en-US" b="1" dirty="0"/>
              <a:t>https://www.census.gov/schools</a:t>
            </a:r>
            <a:r>
              <a:rPr lang="en-US" dirty="0"/>
              <a:t>/</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29913"/>
            <a:ext cx="1600200" cy="2034822"/>
          </a:xfrm>
          <a:prstGeom prst="rect">
            <a:avLst/>
          </a:prstGeom>
        </p:spPr>
      </p:pic>
      <p:pic>
        <p:nvPicPr>
          <p:cNvPr id="15" name="Picture 14"/>
          <p:cNvPicPr>
            <a:picLocks noChangeAspect="1"/>
          </p:cNvPicPr>
          <p:nvPr/>
        </p:nvPicPr>
        <p:blipFill rotWithShape="1">
          <a:blip r:embed="rId5"/>
          <a:srcRect l="-819" t="10455"/>
          <a:stretch/>
        </p:blipFill>
        <p:spPr>
          <a:xfrm>
            <a:off x="1828799" y="2576026"/>
            <a:ext cx="9382125" cy="2277288"/>
          </a:xfrm>
          <a:prstGeom prst="rect">
            <a:avLst/>
          </a:prstGeom>
        </p:spPr>
      </p:pic>
    </p:spTree>
    <p:extLst>
      <p:ext uri="{BB962C8B-B14F-4D97-AF65-F5344CB8AC3E}">
        <p14:creationId xmlns:p14="http://schemas.microsoft.com/office/powerpoint/2010/main" val="706605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7987553" cy="1143000"/>
          </a:xfrm>
        </p:spPr>
        <p:txBody>
          <a:bodyPr>
            <a:normAutofit/>
          </a:bodyPr>
          <a:lstStyle/>
          <a:p>
            <a:r>
              <a:rPr lang="en-US" sz="4000" dirty="0" smtClean="0">
                <a:solidFill>
                  <a:srgbClr val="C00000"/>
                </a:solidFill>
                <a:effectLst>
                  <a:outerShdw blurRad="38100" dist="38100" dir="2700000" algn="tl">
                    <a:srgbClr val="000000">
                      <a:alpha val="43137"/>
                    </a:srgbClr>
                  </a:outerShdw>
                </a:effectLst>
              </a:rPr>
              <a:t>Schools Checklist</a:t>
            </a:r>
            <a:endParaRPr lang="en-US" sz="40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04144" y="1546412"/>
            <a:ext cx="7987553" cy="4397189"/>
          </a:xfrm>
        </p:spPr>
        <p:txBody>
          <a:bodyPr>
            <a:normAutofit fontScale="62500" lnSpcReduction="20000"/>
          </a:bodyPr>
          <a:lstStyle/>
          <a:p>
            <a:pPr marL="505694" indent="-505694">
              <a:spcAft>
                <a:spcPts val="500"/>
              </a:spcAft>
              <a:buFont typeface="+mj-lt"/>
              <a:buAutoNum type="arabicPeriod"/>
            </a:pPr>
            <a:endParaRPr lang="en-US" dirty="0" smtClean="0"/>
          </a:p>
          <a:p>
            <a:pPr marL="505694" indent="-505694">
              <a:spcAft>
                <a:spcPts val="500"/>
              </a:spcAft>
              <a:buFont typeface="+mj-lt"/>
              <a:buAutoNum type="arabicPeriod"/>
            </a:pPr>
            <a:r>
              <a:rPr lang="en-US" dirty="0" smtClean="0">
                <a:solidFill>
                  <a:srgbClr val="0070C0"/>
                </a:solidFill>
              </a:rPr>
              <a:t>Take a leadership position on the 2020 Census</a:t>
            </a:r>
            <a:r>
              <a:rPr lang="en-US" dirty="0" smtClean="0"/>
              <a:t>-help your community understand the importance and how their communities’ future is impacted</a:t>
            </a:r>
          </a:p>
          <a:p>
            <a:pPr marL="505694" indent="-505694">
              <a:spcAft>
                <a:spcPts val="500"/>
              </a:spcAft>
              <a:buFont typeface="+mj-lt"/>
              <a:buAutoNum type="arabicPeriod"/>
            </a:pPr>
            <a:r>
              <a:rPr lang="en-US" dirty="0" smtClean="0">
                <a:solidFill>
                  <a:srgbClr val="0070C0"/>
                </a:solidFill>
              </a:rPr>
              <a:t>Take an active role in your Local Complete Count Program </a:t>
            </a:r>
            <a:r>
              <a:rPr lang="en-US" dirty="0" smtClean="0"/>
              <a:t>and make sure your schools/ community’s challenges are represented</a:t>
            </a:r>
          </a:p>
          <a:p>
            <a:pPr marL="505694" indent="-505694">
              <a:spcAft>
                <a:spcPts val="500"/>
              </a:spcAft>
              <a:buFont typeface="+mj-lt"/>
              <a:buAutoNum type="arabicPeriod"/>
            </a:pPr>
            <a:r>
              <a:rPr lang="en-US" dirty="0" smtClean="0">
                <a:solidFill>
                  <a:srgbClr val="0070C0"/>
                </a:solidFill>
              </a:rPr>
              <a:t>Support Census Recruiting Efforts for jobs</a:t>
            </a:r>
          </a:p>
          <a:p>
            <a:pPr marL="505694" indent="-505694">
              <a:spcAft>
                <a:spcPts val="500"/>
              </a:spcAft>
              <a:buFont typeface="+mj-lt"/>
              <a:buAutoNum type="arabicPeriod"/>
            </a:pPr>
            <a:r>
              <a:rPr lang="en-US" dirty="0" smtClean="0">
                <a:solidFill>
                  <a:srgbClr val="0070C0"/>
                </a:solidFill>
              </a:rPr>
              <a:t>Help us Identify Trusted Voices </a:t>
            </a:r>
            <a:r>
              <a:rPr lang="en-US" dirty="0" smtClean="0"/>
              <a:t>key leaders in education, health, philanthropy, corporations, faith based organizations and community based organizations</a:t>
            </a:r>
          </a:p>
          <a:p>
            <a:pPr marL="505694" indent="-505694">
              <a:spcAft>
                <a:spcPts val="500"/>
              </a:spcAft>
              <a:buFont typeface="+mj-lt"/>
              <a:buAutoNum type="arabicPeriod"/>
            </a:pPr>
            <a:r>
              <a:rPr lang="en-US" dirty="0" smtClean="0">
                <a:solidFill>
                  <a:srgbClr val="0070C0"/>
                </a:solidFill>
              </a:rPr>
              <a:t>Help Educate communities on self-response to include children</a:t>
            </a:r>
          </a:p>
          <a:p>
            <a:pPr marL="505694" indent="-505694">
              <a:spcAft>
                <a:spcPts val="500"/>
              </a:spcAft>
              <a:buFont typeface="+mj-lt"/>
              <a:buAutoNum type="arabicPeriod"/>
            </a:pPr>
            <a:r>
              <a:rPr lang="en-US" dirty="0" smtClean="0">
                <a:solidFill>
                  <a:srgbClr val="0070C0"/>
                </a:solidFill>
              </a:rPr>
              <a:t>Help us Identify Early Childhood Development Networks</a:t>
            </a:r>
          </a:p>
          <a:p>
            <a:pPr marL="505694" indent="-505694">
              <a:spcAft>
                <a:spcPts val="500"/>
              </a:spcAft>
              <a:buFont typeface="+mj-lt"/>
              <a:buAutoNum type="arabicPeriod"/>
            </a:pPr>
            <a:endParaRPr lang="en-US" dirty="0" smtClean="0"/>
          </a:p>
          <a:p>
            <a:pPr marL="505694" indent="-505694">
              <a:spcAft>
                <a:spcPts val="500"/>
              </a:spcAft>
              <a:buFont typeface="+mj-lt"/>
              <a:buAutoNum type="arabicPeriod"/>
            </a:pPr>
            <a:endParaRPr lang="en-US" dirty="0" smtClean="0"/>
          </a:p>
          <a:p>
            <a:pPr marL="505694" indent="-505694">
              <a:spcAft>
                <a:spcPts val="500"/>
              </a:spcAft>
              <a:buFont typeface="+mj-lt"/>
              <a:buAutoNum type="arabicPeriod"/>
            </a:pPr>
            <a:endParaRPr lang="en-US" dirty="0"/>
          </a:p>
        </p:txBody>
      </p:sp>
    </p:spTree>
    <p:extLst>
      <p:ext uri="{BB962C8B-B14F-4D97-AF65-F5344CB8AC3E}">
        <p14:creationId xmlns:p14="http://schemas.microsoft.com/office/powerpoint/2010/main" val="3211656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4495800"/>
            <a:ext cx="6100234" cy="762000"/>
          </a:xfrm>
        </p:spPr>
        <p:txBody>
          <a:bodyPr>
            <a:noAutofit/>
          </a:bodyPr>
          <a:lstStyle/>
          <a:p>
            <a:r>
              <a:rPr lang="en-US" sz="2400" dirty="0" smtClean="0"/>
              <a:t>Schools will COUNT in the 2020 Census!</a:t>
            </a:r>
            <a:endParaRPr lang="en-US" sz="24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87" b="2187"/>
          <a:stretch>
            <a:fillRect/>
          </a:stretch>
        </p:blip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317" y="2362200"/>
            <a:ext cx="1524000" cy="942975"/>
          </a:xfrm>
          <a:prstGeom prst="rect">
            <a:avLst/>
          </a:prstGeom>
        </p:spPr>
      </p:pic>
      <p:sp>
        <p:nvSpPr>
          <p:cNvPr id="7" name="TextBox 6"/>
          <p:cNvSpPr txBox="1"/>
          <p:nvPr/>
        </p:nvSpPr>
        <p:spPr>
          <a:xfrm>
            <a:off x="3429000" y="5486400"/>
            <a:ext cx="5486400" cy="646331"/>
          </a:xfrm>
          <a:prstGeom prst="rect">
            <a:avLst/>
          </a:prstGeom>
          <a:noFill/>
        </p:spPr>
        <p:txBody>
          <a:bodyPr wrap="square" rtlCol="0">
            <a:spAutoFit/>
          </a:bodyPr>
          <a:lstStyle/>
          <a:p>
            <a:r>
              <a:rPr lang="en-US" dirty="0" smtClean="0"/>
              <a:t>For future reference contact </a:t>
            </a:r>
            <a:r>
              <a:rPr lang="en-US" dirty="0" err="1" smtClean="0"/>
              <a:t>Pauilne</a:t>
            </a:r>
            <a:r>
              <a:rPr lang="en-US" dirty="0" smtClean="0"/>
              <a:t> Nunez @ Pauline.Nunez@census.gov</a:t>
            </a:r>
            <a:endParaRPr lang="en-US" dirty="0"/>
          </a:p>
        </p:txBody>
      </p:sp>
    </p:spTree>
    <p:extLst>
      <p:ext uri="{BB962C8B-B14F-4D97-AF65-F5344CB8AC3E}">
        <p14:creationId xmlns:p14="http://schemas.microsoft.com/office/powerpoint/2010/main" val="391588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224" y="79283"/>
            <a:ext cx="7987553" cy="1534364"/>
          </a:xfrm>
        </p:spPr>
        <p:txBody>
          <a:bodyPr>
            <a:noAutofit/>
          </a:bodyPr>
          <a:lstStyle/>
          <a:p>
            <a:r>
              <a:rPr lang="en-US" sz="4000" b="1" dirty="0">
                <a:solidFill>
                  <a:srgbClr val="C00000"/>
                </a:solidFill>
                <a:effectLst>
                  <a:outerShdw blurRad="38100" dist="38100" dir="2700000" algn="tl">
                    <a:srgbClr val="000000">
                      <a:alpha val="43137"/>
                    </a:srgbClr>
                  </a:outerShdw>
                </a:effectLst>
              </a:rPr>
              <a:t>Agenda</a:t>
            </a:r>
          </a:p>
        </p:txBody>
      </p:sp>
      <p:sp>
        <p:nvSpPr>
          <p:cNvPr id="4" name="Content Placeholder 3"/>
          <p:cNvSpPr>
            <a:spLocks noGrp="1"/>
          </p:cNvSpPr>
          <p:nvPr>
            <p:ph idx="1"/>
          </p:nvPr>
        </p:nvSpPr>
        <p:spPr>
          <a:xfrm>
            <a:off x="1828800" y="1828801"/>
            <a:ext cx="9067800" cy="4267200"/>
          </a:xfrm>
        </p:spPr>
        <p:txBody>
          <a:bodyPr>
            <a:normAutofit/>
          </a:bodyPr>
          <a:lstStyle/>
          <a:p>
            <a:r>
              <a:rPr lang="en-US" dirty="0"/>
              <a:t>Welcome and Introductions</a:t>
            </a:r>
          </a:p>
          <a:p>
            <a:r>
              <a:rPr lang="en-US" dirty="0" smtClean="0"/>
              <a:t>2020 </a:t>
            </a:r>
            <a:r>
              <a:rPr lang="en-US" dirty="0"/>
              <a:t>Census-Overview</a:t>
            </a:r>
          </a:p>
          <a:p>
            <a:r>
              <a:rPr lang="en-US" dirty="0" smtClean="0"/>
              <a:t>Operational Timeline</a:t>
            </a:r>
            <a:endParaRPr lang="en-US" dirty="0"/>
          </a:p>
          <a:p>
            <a:r>
              <a:rPr lang="en-US" dirty="0" smtClean="0"/>
              <a:t>Community </a:t>
            </a:r>
            <a:r>
              <a:rPr lang="en-US" dirty="0"/>
              <a:t>Partnership and Engagement Program</a:t>
            </a:r>
          </a:p>
          <a:p>
            <a:r>
              <a:rPr lang="en-US" sz="3177" dirty="0"/>
              <a:t>Critical Next Steps and Q&amp;A</a:t>
            </a:r>
            <a:endParaRPr lang="en-US" dirty="0"/>
          </a:p>
        </p:txBody>
      </p:sp>
      <p:sp>
        <p:nvSpPr>
          <p:cNvPr id="5" name="Slide Number Placeholder 4"/>
          <p:cNvSpPr>
            <a:spLocks noGrp="1"/>
          </p:cNvSpPr>
          <p:nvPr>
            <p:ph type="sldNum" sz="quarter" idx="12"/>
          </p:nvPr>
        </p:nvSpPr>
        <p:spPr>
          <a:xfrm>
            <a:off x="1692985" y="6374915"/>
            <a:ext cx="8875059" cy="354386"/>
          </a:xfrm>
        </p:spPr>
        <p:txBody>
          <a:bodyPr/>
          <a:lstStyle/>
          <a:p>
            <a:fld id="{5212C905-FF40-4437-BDDD-7BDE312C732D}" type="slidenum">
              <a:rPr lang="en-US" smtClean="0"/>
              <a:t>2</a:t>
            </a:fld>
            <a:endParaRPr lang="en-US" dirty="0"/>
          </a:p>
        </p:txBody>
      </p:sp>
    </p:spTree>
    <p:extLst>
      <p:ext uri="{BB962C8B-B14F-4D97-AF65-F5344CB8AC3E}">
        <p14:creationId xmlns:p14="http://schemas.microsoft.com/office/powerpoint/2010/main" val="82560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C00000"/>
                </a:solidFill>
                <a:effectLst>
                  <a:outerShdw blurRad="38100" dist="38100" dir="2700000" algn="tl">
                    <a:srgbClr val="000000">
                      <a:alpha val="43137"/>
                    </a:srgbClr>
                  </a:outerShdw>
                </a:effectLst>
              </a:rPr>
              <a:t>Why We Do a </a:t>
            </a:r>
            <a:r>
              <a:rPr lang="en-US" sz="4000" b="1" dirty="0" smtClean="0">
                <a:solidFill>
                  <a:srgbClr val="C00000"/>
                </a:solidFill>
                <a:effectLst>
                  <a:outerShdw blurRad="38100" dist="38100" dir="2700000" algn="tl">
                    <a:srgbClr val="000000">
                      <a:alpha val="43137"/>
                    </a:srgbClr>
                  </a:outerShdw>
                </a:effectLst>
              </a:rPr>
              <a:t>Census?</a:t>
            </a:r>
            <a:endParaRPr lang="en-US" sz="4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3530" b="1" u="sng" dirty="0"/>
              <a:t>Article 1, Section 2 of the US Constitution</a:t>
            </a:r>
          </a:p>
          <a:p>
            <a:pPr marL="393317" lvl="1" indent="0">
              <a:buNone/>
            </a:pPr>
            <a:r>
              <a:rPr lang="en-US" sz="3530" i="1" dirty="0"/>
              <a:t>The actual </a:t>
            </a:r>
            <a:r>
              <a:rPr lang="en-US" sz="3530" i="1" dirty="0" smtClean="0"/>
              <a:t>enumeration </a:t>
            </a:r>
            <a:r>
              <a:rPr lang="en-US" sz="3530" i="1" dirty="0"/>
              <a:t>shall be made within three </a:t>
            </a:r>
            <a:r>
              <a:rPr lang="en-US" sz="3530" i="1" dirty="0" smtClean="0"/>
              <a:t>years </a:t>
            </a:r>
            <a:r>
              <a:rPr lang="en-US" sz="3530" i="1" dirty="0"/>
              <a:t>after the first </a:t>
            </a:r>
            <a:r>
              <a:rPr lang="en-US" sz="3530" i="1" dirty="0" smtClean="0"/>
              <a:t>meeting </a:t>
            </a:r>
            <a:r>
              <a:rPr lang="en-US" sz="3530" i="1" dirty="0"/>
              <a:t>of the Congress of the United States, and within every subsequent </a:t>
            </a:r>
            <a:r>
              <a:rPr lang="en-US" sz="3530" i="1" dirty="0" smtClean="0"/>
              <a:t>term </a:t>
            </a:r>
            <a:r>
              <a:rPr lang="en-US" sz="3530" i="1" dirty="0"/>
              <a:t>of ten </a:t>
            </a:r>
            <a:r>
              <a:rPr lang="en-US" sz="3530" i="1" dirty="0" smtClean="0"/>
              <a:t>years</a:t>
            </a:r>
            <a:r>
              <a:rPr lang="en-US" sz="3530" i="1" dirty="0"/>
              <a:t>, in such </a:t>
            </a:r>
            <a:r>
              <a:rPr lang="en-US" sz="3530" i="1" dirty="0" smtClean="0"/>
              <a:t>manner </a:t>
            </a:r>
            <a:r>
              <a:rPr lang="en-US" sz="3530" i="1" dirty="0"/>
              <a:t>as they shall by </a:t>
            </a:r>
            <a:r>
              <a:rPr lang="en-US" sz="3530" i="1" dirty="0" smtClean="0"/>
              <a:t>law </a:t>
            </a:r>
            <a:r>
              <a:rPr lang="en-US" sz="3530" i="1" dirty="0"/>
              <a:t>direct. </a:t>
            </a:r>
            <a:endParaRPr lang="en-US" sz="3530" dirty="0"/>
          </a:p>
        </p:txBody>
      </p:sp>
    </p:spTree>
    <p:extLst>
      <p:ext uri="{BB962C8B-B14F-4D97-AF65-F5344CB8AC3E}">
        <p14:creationId xmlns:p14="http://schemas.microsoft.com/office/powerpoint/2010/main" val="42757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270519"/>
            <a:ext cx="3823406" cy="2377681"/>
          </a:xfrm>
          <a:prstGeom prst="rect">
            <a:avLst/>
          </a:prstGeom>
        </p:spPr>
      </p:pic>
      <p:sp>
        <p:nvSpPr>
          <p:cNvPr id="2" name="Title 1"/>
          <p:cNvSpPr>
            <a:spLocks noGrp="1"/>
          </p:cNvSpPr>
          <p:nvPr>
            <p:ph type="title"/>
          </p:nvPr>
        </p:nvSpPr>
        <p:spPr>
          <a:xfrm>
            <a:off x="609600" y="457200"/>
            <a:ext cx="10972800" cy="960438"/>
          </a:xfrm>
        </p:spPr>
        <p:txBody>
          <a:bodyPr>
            <a:noAutofit/>
          </a:bodyPr>
          <a:lstStyle/>
          <a:p>
            <a:r>
              <a:rPr lang="en-US" sz="4000" b="1" dirty="0">
                <a:solidFill>
                  <a:srgbClr val="C00000"/>
                </a:solidFill>
                <a:effectLst>
                  <a:outerShdw blurRad="38100" dist="38100" dir="2700000" algn="tl">
                    <a:srgbClr val="000000">
                      <a:alpha val="43137"/>
                    </a:srgbClr>
                  </a:outerShdw>
                </a:effectLst>
              </a:rPr>
              <a:t>The Decennial </a:t>
            </a:r>
            <a:r>
              <a:rPr lang="en-US" sz="4000" b="1" dirty="0" smtClean="0">
                <a:solidFill>
                  <a:srgbClr val="C00000"/>
                </a:solidFill>
                <a:effectLst>
                  <a:outerShdw blurRad="38100" dist="38100" dir="2700000" algn="tl">
                    <a:srgbClr val="000000">
                      <a:alpha val="43137"/>
                    </a:srgbClr>
                  </a:outerShdw>
                </a:effectLst>
              </a:rPr>
              <a:t>Census</a:t>
            </a:r>
            <a:br>
              <a:rPr lang="en-US" sz="4000" b="1" dirty="0" smtClean="0">
                <a:solidFill>
                  <a:srgbClr val="C00000"/>
                </a:solidFill>
                <a:effectLst>
                  <a:outerShdw blurRad="38100" dist="38100" dir="2700000" algn="tl">
                    <a:srgbClr val="000000">
                      <a:alpha val="43137"/>
                    </a:srgbClr>
                  </a:outerShdw>
                </a:effectLst>
              </a:rPr>
            </a:br>
            <a:endParaRPr lang="en-US" sz="4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half" idx="2"/>
          </p:nvPr>
        </p:nvSpPr>
        <p:spPr>
          <a:xfrm>
            <a:off x="685800" y="1341437"/>
            <a:ext cx="6172200" cy="4602163"/>
          </a:xfrm>
        </p:spPr>
        <p:txBody>
          <a:bodyPr>
            <a:normAutofit fontScale="92500" lnSpcReduction="10000"/>
          </a:bodyPr>
          <a:lstStyle/>
          <a:p>
            <a:pPr marL="0" indent="0">
              <a:spcBef>
                <a:spcPts val="0"/>
              </a:spcBef>
              <a:buNone/>
            </a:pPr>
            <a:r>
              <a:rPr lang="en-US" b="1" dirty="0"/>
              <a:t>Conduct</a:t>
            </a:r>
            <a:r>
              <a:rPr lang="en-US" dirty="0"/>
              <a:t> a census of population and housing  </a:t>
            </a:r>
            <a:r>
              <a:rPr lang="en-US" b="1" dirty="0"/>
              <a:t>Disseminate </a:t>
            </a:r>
            <a:r>
              <a:rPr lang="en-US" dirty="0"/>
              <a:t>results to the President, the </a:t>
            </a:r>
            <a:r>
              <a:rPr lang="en-US" dirty="0" smtClean="0"/>
              <a:t>states </a:t>
            </a:r>
            <a:r>
              <a:rPr lang="en-US" dirty="0"/>
              <a:t>and the American People</a:t>
            </a:r>
          </a:p>
          <a:p>
            <a:pPr marL="0" indent="0">
              <a:spcBef>
                <a:spcPts val="0"/>
              </a:spcBef>
              <a:buNone/>
            </a:pPr>
            <a:endParaRPr lang="en-US" dirty="0"/>
          </a:p>
          <a:p>
            <a:pPr marL="0" indent="0">
              <a:spcBef>
                <a:spcPts val="0"/>
              </a:spcBef>
              <a:buNone/>
            </a:pPr>
            <a:r>
              <a:rPr lang="en-US" dirty="0"/>
              <a:t>Uses of Census data:</a:t>
            </a:r>
          </a:p>
          <a:p>
            <a:pPr lvl="1">
              <a:spcBef>
                <a:spcPts val="0"/>
              </a:spcBef>
              <a:buFont typeface="Arial" panose="020B0604020202020204" pitchFamily="34" charset="0"/>
              <a:buChar char="•"/>
            </a:pPr>
            <a:r>
              <a:rPr lang="en-US" b="1" dirty="0"/>
              <a:t>Apportion</a:t>
            </a:r>
            <a:r>
              <a:rPr lang="en-US" dirty="0"/>
              <a:t> representation among states </a:t>
            </a:r>
          </a:p>
          <a:p>
            <a:pPr lvl="1">
              <a:spcBef>
                <a:spcPts val="0"/>
              </a:spcBef>
              <a:buFont typeface="Arial" panose="020B0604020202020204" pitchFamily="34" charset="0"/>
              <a:buChar char="•"/>
            </a:pPr>
            <a:r>
              <a:rPr lang="en-US" b="1" dirty="0"/>
              <a:t>Draw</a:t>
            </a:r>
            <a:r>
              <a:rPr lang="en-US" dirty="0"/>
              <a:t> congressional and state legislative districts, school districts and voting precincts</a:t>
            </a:r>
          </a:p>
          <a:p>
            <a:pPr lvl="1">
              <a:spcBef>
                <a:spcPts val="0"/>
              </a:spcBef>
              <a:buFont typeface="Arial" panose="020B0604020202020204" pitchFamily="34" charset="0"/>
              <a:buChar char="•"/>
            </a:pPr>
            <a:r>
              <a:rPr lang="en-US" b="1" dirty="0"/>
              <a:t>Enforce</a:t>
            </a:r>
            <a:r>
              <a:rPr lang="en-US" dirty="0"/>
              <a:t> voting rights and civil rights legislation</a:t>
            </a:r>
          </a:p>
          <a:p>
            <a:pPr lvl="1">
              <a:spcBef>
                <a:spcPts val="0"/>
              </a:spcBef>
              <a:buFont typeface="Arial" panose="020B0604020202020204" pitchFamily="34" charset="0"/>
              <a:buChar char="•"/>
            </a:pPr>
            <a:r>
              <a:rPr lang="en-US" b="1" dirty="0"/>
              <a:t>Distribute</a:t>
            </a:r>
            <a:r>
              <a:rPr lang="en-US" dirty="0"/>
              <a:t> federal dollars to </a:t>
            </a:r>
            <a:r>
              <a:rPr lang="en-US" dirty="0" smtClean="0"/>
              <a:t>states</a:t>
            </a:r>
          </a:p>
          <a:p>
            <a:pPr lvl="1">
              <a:spcBef>
                <a:spcPts val="0"/>
              </a:spcBef>
              <a:buFont typeface="Arial" panose="020B0604020202020204" pitchFamily="34" charset="0"/>
              <a:buChar char="•"/>
            </a:pPr>
            <a:r>
              <a:rPr lang="en-US" b="1" dirty="0" smtClean="0"/>
              <a:t>Inform</a:t>
            </a:r>
            <a:r>
              <a:rPr lang="en-US" dirty="0" smtClean="0"/>
              <a:t> </a:t>
            </a:r>
            <a:r>
              <a:rPr lang="en-US" dirty="0"/>
              <a:t>planning decisions of federal, tribal, state and local government</a:t>
            </a:r>
          </a:p>
          <a:p>
            <a:pPr lvl="1">
              <a:spcBef>
                <a:spcPts val="0"/>
              </a:spcBef>
              <a:buFont typeface="Arial" panose="020B0604020202020204" pitchFamily="34" charset="0"/>
              <a:buChar char="•"/>
            </a:pPr>
            <a:r>
              <a:rPr lang="en-US" b="1" dirty="0"/>
              <a:t>Inform</a:t>
            </a:r>
            <a:r>
              <a:rPr lang="en-US" dirty="0"/>
              <a:t> organizational decisions (e.g., where to locate, size of market, etc.) of businesses and non-profits</a:t>
            </a:r>
          </a:p>
          <a:p>
            <a:pPr>
              <a:spcBef>
                <a:spcPts val="0"/>
              </a:spcBef>
            </a:pPr>
            <a:endParaRPr lang="en-US" sz="2718" dirty="0"/>
          </a:p>
          <a:p>
            <a:pPr marL="0" indent="0">
              <a:buNone/>
            </a:pP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r>
              <a:rPr lang="en-US" dirty="0"/>
              <a:t>3</a:t>
            </a:r>
          </a:p>
        </p:txBody>
      </p:sp>
    </p:spTree>
    <p:extLst>
      <p:ext uri="{BB962C8B-B14F-4D97-AF65-F5344CB8AC3E}">
        <p14:creationId xmlns:p14="http://schemas.microsoft.com/office/powerpoint/2010/main" val="873160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effectLst>
                  <a:outerShdw blurRad="38100" dist="38100" dir="2700000" algn="tl">
                    <a:srgbClr val="000000">
                      <a:alpha val="43137"/>
                    </a:srgbClr>
                  </a:outerShdw>
                </a:effectLst>
              </a:rPr>
              <a:t>Federal Funding for Texas</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436" r="5451" b="9814"/>
          <a:stretch/>
        </p:blipFill>
        <p:spPr>
          <a:xfrm>
            <a:off x="7086600" y="1752600"/>
            <a:ext cx="3200400" cy="4321505"/>
          </a:xfrm>
          <a:prstGeom prst="rect">
            <a:avLst/>
          </a:prstGeom>
          <a:ln>
            <a:solidFill>
              <a:srgbClr val="0070C0"/>
            </a:solid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2057400" y="1932152"/>
            <a:ext cx="4191000" cy="3657600"/>
          </a:xfrm>
        </p:spPr>
        <p:txBody>
          <a:bodyPr>
            <a:normAutofit/>
          </a:bodyPr>
          <a:lstStyle/>
          <a:p>
            <a:pPr marL="0" indent="0">
              <a:buNone/>
            </a:pPr>
            <a:r>
              <a:rPr lang="en-US" dirty="0" smtClean="0"/>
              <a:t>Texas receives over $43 billion dollars per year based on Decennial Census data.</a:t>
            </a:r>
          </a:p>
          <a:p>
            <a:pPr marL="0" indent="0">
              <a:buNone/>
            </a:pPr>
            <a:endParaRPr lang="en-US" sz="2000" dirty="0"/>
          </a:p>
          <a:p>
            <a:pPr marL="0" indent="0">
              <a:buNone/>
            </a:pPr>
            <a:r>
              <a:rPr lang="en-US" dirty="0" smtClean="0"/>
              <a:t>The per capita allocation is $1,578.</a:t>
            </a:r>
            <a:endParaRPr lang="en-US" dirty="0"/>
          </a:p>
        </p:txBody>
      </p:sp>
    </p:spTree>
    <p:extLst>
      <p:ext uri="{BB962C8B-B14F-4D97-AF65-F5344CB8AC3E}">
        <p14:creationId xmlns:p14="http://schemas.microsoft.com/office/powerpoint/2010/main" val="2199390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53781"/>
            <a:ext cx="749929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Callout 1"/>
          <p:cNvSpPr/>
          <p:nvPr/>
        </p:nvSpPr>
        <p:spPr>
          <a:xfrm>
            <a:off x="10013894" y="533400"/>
            <a:ext cx="1828800" cy="1905000"/>
          </a:xfrm>
          <a:prstGeom prst="wedgeEllipseCallout">
            <a:avLst>
              <a:gd name="adj1" fmla="val -152778"/>
              <a:gd name="adj2" fmla="val 11703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242494" y="885735"/>
            <a:ext cx="1371600" cy="1200329"/>
          </a:xfrm>
          <a:prstGeom prst="rect">
            <a:avLst/>
          </a:prstGeom>
          <a:noFill/>
        </p:spPr>
        <p:txBody>
          <a:bodyPr wrap="square" rtlCol="0">
            <a:spAutoFit/>
          </a:bodyPr>
          <a:lstStyle/>
          <a:p>
            <a:pPr algn="ctr"/>
            <a:r>
              <a:rPr lang="en-US" dirty="0" smtClean="0">
                <a:solidFill>
                  <a:srgbClr val="002060"/>
                </a:solidFill>
              </a:rPr>
              <a:t>TX is projected to gain 3-4 seat!</a:t>
            </a:r>
            <a:endParaRPr lang="en-US" dirty="0">
              <a:solidFill>
                <a:srgbClr val="002060"/>
              </a:solidFill>
            </a:endParaRPr>
          </a:p>
        </p:txBody>
      </p:sp>
    </p:spTree>
    <p:extLst>
      <p:ext uri="{BB962C8B-B14F-4D97-AF65-F5344CB8AC3E}">
        <p14:creationId xmlns:p14="http://schemas.microsoft.com/office/powerpoint/2010/main" val="406914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100669" y="2057401"/>
            <a:ext cx="5990665" cy="791462"/>
          </a:xfrm>
          <a:prstGeom prst="rect">
            <a:avLst/>
          </a:prstGeom>
        </p:spPr>
        <p:txBody>
          <a:bodyPr vert="horz" lIns="67422" tIns="33711" rIns="67422" bIns="33711" rtlCol="0">
            <a:norm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456" b="1" dirty="0"/>
          </a:p>
        </p:txBody>
      </p:sp>
      <p:sp>
        <p:nvSpPr>
          <p:cNvPr id="9" name="Title 1"/>
          <p:cNvSpPr txBox="1">
            <a:spLocks/>
          </p:cNvSpPr>
          <p:nvPr/>
        </p:nvSpPr>
        <p:spPr>
          <a:xfrm>
            <a:off x="1371600" y="899552"/>
            <a:ext cx="5597993" cy="4306421"/>
          </a:xfrm>
          <a:prstGeom prst="rect">
            <a:avLst/>
          </a:prstGeom>
        </p:spPr>
        <p:txBody>
          <a:bodyPr lIns="67422" tIns="33711" rIns="67422" bIns="33711">
            <a:normAutofit fontScale="975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075" dirty="0">
                <a:solidFill>
                  <a:srgbClr val="C00000"/>
                </a:solidFill>
                <a:effectLst>
                  <a:outerShdw blurRad="38100" dist="38100" dir="2700000" algn="tl">
                    <a:srgbClr val="000000">
                      <a:alpha val="43137"/>
                    </a:srgbClr>
                  </a:outerShdw>
                </a:effectLst>
                <a:latin typeface="+mj-lt"/>
              </a:rPr>
              <a:t>New Ability to Self Respond</a:t>
            </a:r>
          </a:p>
          <a:p>
            <a:r>
              <a:rPr lang="en-US" sz="3075" dirty="0">
                <a:solidFill>
                  <a:srgbClr val="C00000"/>
                </a:solidFill>
                <a:latin typeface="+mj-lt"/>
              </a:rPr>
              <a:t>Starting March 23, 2020</a:t>
            </a:r>
          </a:p>
          <a:p>
            <a:pPr algn="l"/>
            <a:endParaRPr lang="en-US" sz="4100" dirty="0" smtClean="0">
              <a:solidFill>
                <a:schemeClr val="accent1">
                  <a:lumMod val="75000"/>
                </a:schemeClr>
              </a:solidFill>
              <a:effectLst>
                <a:outerShdw blurRad="38100" dist="38100" dir="2700000" algn="tl">
                  <a:srgbClr val="000000">
                    <a:alpha val="43137"/>
                  </a:srgbClr>
                </a:outerShdw>
              </a:effectLst>
              <a:latin typeface="+mn-lt"/>
            </a:endParaRPr>
          </a:p>
          <a:p>
            <a:pPr algn="l"/>
            <a:endParaRPr lang="en-US" sz="2648" dirty="0">
              <a:solidFill>
                <a:schemeClr val="accent1">
                  <a:lumMod val="75000"/>
                </a:schemeClr>
              </a:solidFill>
              <a:effectLst>
                <a:outerShdw blurRad="38100" dist="38100" dir="2700000" algn="tl">
                  <a:srgbClr val="000000">
                    <a:alpha val="43137"/>
                  </a:srgbClr>
                </a:outerShdw>
              </a:effectLst>
              <a:latin typeface="+mn-lt"/>
            </a:endParaRPr>
          </a:p>
          <a:p>
            <a:pPr marL="378219" indent="-378219" algn="l">
              <a:buFont typeface="Arial" panose="020B0604020202020204" pitchFamily="34" charset="0"/>
              <a:buChar char="•"/>
            </a:pPr>
            <a:r>
              <a:rPr lang="en-US" sz="2648" dirty="0">
                <a:latin typeface="+mn-lt"/>
              </a:rPr>
              <a:t>Internet</a:t>
            </a:r>
          </a:p>
          <a:p>
            <a:pPr marL="378219" indent="-378219" algn="l">
              <a:buFont typeface="Arial" panose="020B0604020202020204" pitchFamily="34" charset="0"/>
              <a:buChar char="•"/>
            </a:pPr>
            <a:r>
              <a:rPr lang="en-US" sz="2648" dirty="0">
                <a:latin typeface="+mn-lt"/>
              </a:rPr>
              <a:t>Phone</a:t>
            </a:r>
          </a:p>
          <a:p>
            <a:pPr marL="378219" indent="-378219" algn="l">
              <a:buFont typeface="Arial" panose="020B0604020202020204" pitchFamily="34" charset="0"/>
              <a:buChar char="•"/>
            </a:pPr>
            <a:r>
              <a:rPr lang="en-US" sz="2648" dirty="0">
                <a:latin typeface="+mn-lt"/>
              </a:rPr>
              <a:t>Paper Form</a:t>
            </a:r>
          </a:p>
          <a:p>
            <a:pPr algn="l"/>
            <a:endParaRPr lang="en-US" sz="3700" b="0" i="1" dirty="0">
              <a:solidFill>
                <a:schemeClr val="accent1">
                  <a:lumMod val="75000"/>
                </a:schemeClr>
              </a:solidFill>
              <a:effectLst>
                <a:outerShdw blurRad="38100" dist="38100" dir="2700000" algn="tl">
                  <a:srgbClr val="000000">
                    <a:alpha val="43137"/>
                  </a:srgbClr>
                </a:outerShdw>
              </a:effectLst>
              <a:latin typeface="+mn-lt"/>
            </a:endParaRPr>
          </a:p>
          <a:p>
            <a:pPr algn="l"/>
            <a:r>
              <a:rPr lang="en-US" sz="2648" dirty="0">
                <a:solidFill>
                  <a:schemeClr val="accent1">
                    <a:lumMod val="75000"/>
                  </a:schemeClr>
                </a:solidFill>
                <a:latin typeface="+mn-lt"/>
              </a:rPr>
              <a:t>Or traditional in-person interview</a:t>
            </a:r>
            <a:endParaRPr lang="en-US" sz="2383" dirty="0">
              <a:solidFill>
                <a:schemeClr val="accent1">
                  <a:lumMod val="75000"/>
                </a:schemeClr>
              </a:solidFill>
              <a:latin typeface="+mn-lt"/>
            </a:endParaRPr>
          </a:p>
        </p:txBody>
      </p:sp>
      <p:pic>
        <p:nvPicPr>
          <p:cNvPr id="3074" name="Picture 2" descr="Image result for census, internet phone or pape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993" y="1600200"/>
            <a:ext cx="4486275" cy="3362326"/>
          </a:xfrm>
          <a:prstGeom prst="rect">
            <a:avLst/>
          </a:prstGeom>
          <a:ln>
            <a:solidFill>
              <a:srgbClr val="0070C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01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304800"/>
            <a:ext cx="7418919" cy="912284"/>
          </a:xfrm>
        </p:spPr>
        <p:txBody>
          <a:bodyPr>
            <a:normAutofit/>
          </a:bodyPr>
          <a:lstStyle/>
          <a:p>
            <a:r>
              <a:rPr lang="en-US" sz="4000" dirty="0" smtClean="0">
                <a:solidFill>
                  <a:srgbClr val="C00000"/>
                </a:solidFill>
                <a:effectLst>
                  <a:outerShdw blurRad="38100" dist="38100" dir="2700000" algn="tl">
                    <a:srgbClr val="000000">
                      <a:alpha val="43137"/>
                    </a:srgbClr>
                  </a:outerShdw>
                </a:effectLst>
              </a:rPr>
              <a:t>Census Mobilization Process</a:t>
            </a:r>
            <a:endParaRPr lang="en-US" sz="4000" dirty="0">
              <a:solidFill>
                <a:srgbClr val="C00000"/>
              </a:solidFill>
              <a:effectLst>
                <a:outerShdw blurRad="38100" dist="38100" dir="2700000" algn="tl">
                  <a:srgbClr val="000000">
                    <a:alpha val="43137"/>
                  </a:srgbClr>
                </a:outerShdw>
              </a:effectLst>
            </a:endParaRPr>
          </a:p>
        </p:txBody>
      </p:sp>
      <p:sp>
        <p:nvSpPr>
          <p:cNvPr id="7" name="Text Placeholder 6"/>
          <p:cNvSpPr>
            <a:spLocks noGrp="1"/>
          </p:cNvSpPr>
          <p:nvPr>
            <p:ph type="body" sz="half" idx="2"/>
          </p:nvPr>
        </p:nvSpPr>
        <p:spPr>
          <a:xfrm>
            <a:off x="990599" y="3810000"/>
            <a:ext cx="10134601" cy="2057400"/>
          </a:xfrm>
        </p:spPr>
        <p:txBody>
          <a:bodyPr>
            <a:normAutofit/>
          </a:bodyPr>
          <a:lstStyle/>
          <a:p>
            <a:pPr marL="285750" indent="-285750">
              <a:buFont typeface="Arial" panose="020B0604020202020204" pitchFamily="34" charset="0"/>
              <a:buChar char="•"/>
            </a:pPr>
            <a:r>
              <a:rPr lang="en-US" sz="1600" b="1" dirty="0" smtClean="0"/>
              <a:t>Education Phase January </a:t>
            </a:r>
            <a:r>
              <a:rPr lang="en-US" sz="1600" b="1" dirty="0" smtClean="0">
                <a:solidFill>
                  <a:srgbClr val="C00000"/>
                </a:solidFill>
              </a:rPr>
              <a:t>Engage &amp; Educate Local Leaders, Partners &amp; Communities </a:t>
            </a:r>
            <a:r>
              <a:rPr lang="en-US" sz="1600" b="1" dirty="0" smtClean="0"/>
              <a:t>January</a:t>
            </a:r>
            <a:r>
              <a:rPr lang="en-US" sz="1600" b="1" i="1" dirty="0" smtClean="0"/>
              <a:t> </a:t>
            </a:r>
            <a:r>
              <a:rPr lang="en-US" sz="1600" b="1" dirty="0" smtClean="0"/>
              <a:t>2018-September 2019</a:t>
            </a:r>
          </a:p>
          <a:p>
            <a:endParaRPr lang="en-US" sz="1600" b="1" dirty="0" smtClean="0"/>
          </a:p>
          <a:p>
            <a:pPr marL="285750" indent="-285750">
              <a:buFont typeface="Arial" panose="020B0604020202020204" pitchFamily="34" charset="0"/>
              <a:buChar char="•"/>
            </a:pPr>
            <a:r>
              <a:rPr lang="en-US" sz="1600" b="1" dirty="0" smtClean="0"/>
              <a:t>Promotion Phase  </a:t>
            </a:r>
            <a:r>
              <a:rPr lang="en-US" sz="1600" b="1" dirty="0" smtClean="0">
                <a:solidFill>
                  <a:srgbClr val="92D050"/>
                </a:solidFill>
              </a:rPr>
              <a:t>Promote Participation  </a:t>
            </a:r>
            <a:r>
              <a:rPr lang="en-US" sz="1600" b="1" dirty="0" smtClean="0"/>
              <a:t>April 2019-January 2020</a:t>
            </a:r>
          </a:p>
          <a:p>
            <a:endParaRPr lang="en-US" sz="1600" b="1" dirty="0" smtClean="0"/>
          </a:p>
          <a:p>
            <a:pPr marL="285750" indent="-285750">
              <a:buFont typeface="Arial" panose="020B0604020202020204" pitchFamily="34" charset="0"/>
              <a:buChar char="•"/>
            </a:pPr>
            <a:r>
              <a:rPr lang="en-US" sz="1600" b="1" dirty="0" smtClean="0"/>
              <a:t>Motivation /Action Phase  </a:t>
            </a:r>
            <a:r>
              <a:rPr lang="en-US" sz="1600" b="1" dirty="0" smtClean="0">
                <a:solidFill>
                  <a:srgbClr val="7030A0"/>
                </a:solidFill>
              </a:rPr>
              <a:t>Call to Action for Residents to Respond</a:t>
            </a:r>
            <a:r>
              <a:rPr lang="en-US" sz="1600" b="1" dirty="0" smtClean="0"/>
              <a:t>  February 2020-June2020</a:t>
            </a:r>
            <a:endParaRPr lang="en-US" sz="1600" b="1" dirty="0"/>
          </a:p>
        </p:txBody>
      </p:sp>
      <p:sp>
        <p:nvSpPr>
          <p:cNvPr id="2" name="Slide Number Placeholder 1"/>
          <p:cNvSpPr>
            <a:spLocks noGrp="1"/>
          </p:cNvSpPr>
          <p:nvPr>
            <p:ph type="sldNum" sz="quarter" idx="12"/>
          </p:nvPr>
        </p:nvSpPr>
        <p:spPr/>
        <p:txBody>
          <a:bodyPr/>
          <a:lstStyle/>
          <a:p>
            <a:fld id="{7268A5C4-149D-4D66-BABE-E6DD2BE69C90}" type="slidenum">
              <a:rPr lang="en-US" smtClean="0"/>
              <a:t>8</a:t>
            </a:fld>
            <a:endParaRPr lang="en-US" dirty="0"/>
          </a:p>
        </p:txBody>
      </p:sp>
      <p:graphicFrame>
        <p:nvGraphicFramePr>
          <p:cNvPr id="8" name="Diagram 7"/>
          <p:cNvGraphicFramePr/>
          <p:nvPr>
            <p:extLst>
              <p:ext uri="{D42A27DB-BD31-4B8C-83A1-F6EECF244321}">
                <p14:modId xmlns:p14="http://schemas.microsoft.com/office/powerpoint/2010/main" val="4247293376"/>
              </p:ext>
            </p:extLst>
          </p:nvPr>
        </p:nvGraphicFramePr>
        <p:xfrm>
          <a:off x="2285999" y="1631951"/>
          <a:ext cx="7874001" cy="164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742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02224" y="134471"/>
            <a:ext cx="7987553" cy="1143000"/>
          </a:xfrm>
        </p:spPr>
        <p:txBody>
          <a:bodyPr>
            <a:normAutofit/>
          </a:bodyPr>
          <a:lstStyle/>
          <a:p>
            <a:r>
              <a:rPr lang="en-US" sz="4000" b="1" dirty="0">
                <a:solidFill>
                  <a:srgbClr val="C00000"/>
                </a:solidFill>
                <a:effectLst>
                  <a:outerShdw blurRad="38100" dist="38100" dir="2700000" algn="tl">
                    <a:srgbClr val="000000">
                      <a:alpha val="43137"/>
                    </a:srgbClr>
                  </a:outerShdw>
                </a:effectLst>
              </a:rPr>
              <a:t>Key Data Collection Dates</a:t>
            </a:r>
          </a:p>
        </p:txBody>
      </p:sp>
      <p:sp>
        <p:nvSpPr>
          <p:cNvPr id="7" name="Content Placeholder 6"/>
          <p:cNvSpPr>
            <a:spLocks noGrp="1"/>
          </p:cNvSpPr>
          <p:nvPr>
            <p:ph sz="half" idx="1"/>
          </p:nvPr>
        </p:nvSpPr>
        <p:spPr>
          <a:xfrm>
            <a:off x="1828800" y="1311484"/>
            <a:ext cx="3283193" cy="4525963"/>
          </a:xfrm>
        </p:spPr>
        <p:txBody>
          <a:bodyPr>
            <a:normAutofit fontScale="92500" lnSpcReduction="10000"/>
          </a:bodyPr>
          <a:lstStyle/>
          <a:p>
            <a:r>
              <a:rPr lang="en-US" sz="2471" dirty="0"/>
              <a:t>Nov – 2019	</a:t>
            </a:r>
          </a:p>
          <a:p>
            <a:r>
              <a:rPr lang="en-US" sz="2471" dirty="0"/>
              <a:t>April 2018 </a:t>
            </a:r>
          </a:p>
          <a:p>
            <a:r>
              <a:rPr lang="en-US" sz="2471" dirty="0" smtClean="0"/>
              <a:t>January-Feb </a:t>
            </a:r>
            <a:r>
              <a:rPr lang="en-US" sz="2471" dirty="0"/>
              <a:t>2019</a:t>
            </a:r>
          </a:p>
          <a:p>
            <a:r>
              <a:rPr lang="en-US" sz="2471" dirty="0"/>
              <a:t>Aug – Oct 2019	</a:t>
            </a:r>
          </a:p>
          <a:p>
            <a:r>
              <a:rPr lang="en-US" sz="2471" dirty="0" smtClean="0"/>
              <a:t>Jan-Aug-2019</a:t>
            </a:r>
            <a:endParaRPr lang="en-US" sz="2471" dirty="0"/>
          </a:p>
          <a:p>
            <a:r>
              <a:rPr lang="en-US" sz="2471" dirty="0"/>
              <a:t>Early 2020</a:t>
            </a:r>
          </a:p>
          <a:p>
            <a:r>
              <a:rPr lang="en-US" sz="2471" dirty="0"/>
              <a:t>March 23, 2020</a:t>
            </a:r>
          </a:p>
          <a:p>
            <a:r>
              <a:rPr lang="en-US" sz="2471" dirty="0"/>
              <a:t>April 1, 2020	</a:t>
            </a:r>
          </a:p>
          <a:p>
            <a:r>
              <a:rPr lang="en-US" sz="2471" dirty="0"/>
              <a:t>May 2020</a:t>
            </a:r>
          </a:p>
          <a:p>
            <a:r>
              <a:rPr lang="en-US" sz="2471" dirty="0"/>
              <a:t>August 2020</a:t>
            </a:r>
          </a:p>
          <a:p>
            <a:r>
              <a:rPr lang="en-US" sz="2471" dirty="0"/>
              <a:t>December 31, 2020</a:t>
            </a:r>
          </a:p>
        </p:txBody>
      </p:sp>
      <p:sp>
        <p:nvSpPr>
          <p:cNvPr id="8" name="Content Placeholder 7"/>
          <p:cNvSpPr>
            <a:spLocks noGrp="1"/>
          </p:cNvSpPr>
          <p:nvPr>
            <p:ph sz="half" idx="2"/>
          </p:nvPr>
        </p:nvSpPr>
        <p:spPr>
          <a:xfrm>
            <a:off x="5679142" y="1311484"/>
            <a:ext cx="5446058" cy="4525963"/>
          </a:xfrm>
        </p:spPr>
        <p:txBody>
          <a:bodyPr>
            <a:normAutofit fontScale="92500" lnSpcReduction="10000"/>
          </a:bodyPr>
          <a:lstStyle/>
          <a:p>
            <a:r>
              <a:rPr lang="en-US" sz="2471" dirty="0"/>
              <a:t>In-Office Address Canvass</a:t>
            </a:r>
          </a:p>
          <a:p>
            <a:r>
              <a:rPr lang="en-US" sz="2471" dirty="0"/>
              <a:t>Regional Census Center Opens</a:t>
            </a:r>
          </a:p>
          <a:p>
            <a:r>
              <a:rPr lang="en-US" sz="2471" dirty="0"/>
              <a:t>Early Area Census Offices Open </a:t>
            </a:r>
          </a:p>
          <a:p>
            <a:r>
              <a:rPr lang="en-US" sz="2471" dirty="0"/>
              <a:t>Address Canvassing – select areas</a:t>
            </a:r>
          </a:p>
          <a:p>
            <a:r>
              <a:rPr lang="en-US" sz="2471" dirty="0"/>
              <a:t>Area Census Offices Open </a:t>
            </a:r>
          </a:p>
          <a:p>
            <a:r>
              <a:rPr lang="en-US" sz="2471" dirty="0"/>
              <a:t>Group Quarters Start</a:t>
            </a:r>
          </a:p>
          <a:p>
            <a:r>
              <a:rPr lang="en-US" sz="2471" dirty="0"/>
              <a:t>Self Response Starts</a:t>
            </a:r>
          </a:p>
          <a:p>
            <a:r>
              <a:rPr lang="en-US" sz="2471" b="1" dirty="0">
                <a:solidFill>
                  <a:srgbClr val="00B050"/>
                </a:solidFill>
              </a:rPr>
              <a:t>CENSUS DAY</a:t>
            </a:r>
          </a:p>
          <a:p>
            <a:r>
              <a:rPr lang="en-US" sz="2471" dirty="0"/>
              <a:t>Non-Response Follow-Up Starts</a:t>
            </a:r>
          </a:p>
          <a:p>
            <a:r>
              <a:rPr lang="en-US" sz="2471" dirty="0"/>
              <a:t>Data Collection Complete</a:t>
            </a:r>
          </a:p>
          <a:p>
            <a:r>
              <a:rPr lang="en-US" sz="2471" dirty="0"/>
              <a:t>Counts Delivered to President</a:t>
            </a:r>
          </a:p>
        </p:txBody>
      </p:sp>
    </p:spTree>
    <p:extLst>
      <p:ext uri="{BB962C8B-B14F-4D97-AF65-F5344CB8AC3E}">
        <p14:creationId xmlns:p14="http://schemas.microsoft.com/office/powerpoint/2010/main" val="8054974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557a95a-962d-47e7-8af1-548f79049771">3J7TJ2AYAA5W-134-54</_dlc_DocId>
    <_dlc_DocIdUrl xmlns="8557a95a-962d-47e7-8af1-548f79049771">
      <Url>https://collab.ecm.census.gov/div/cnmp/intranet/CIDB/_layouts/DocIdRedir.aspx?ID=3J7TJ2AYAA5W-134-54</Url>
      <Description>3J7TJ2AYAA5W-134-54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3B1F9FA5B2E847971EAB42F3EC9A01" ma:contentTypeVersion="1" ma:contentTypeDescription="Create a new document." ma:contentTypeScope="" ma:versionID="6a05c86d16e1835808316868a7ca6065">
  <xsd:schema xmlns:xsd="http://www.w3.org/2001/XMLSchema" xmlns:xs="http://www.w3.org/2001/XMLSchema" xmlns:p="http://schemas.microsoft.com/office/2006/metadata/properties" xmlns:ns1="http://schemas.microsoft.com/sharepoint/v3" xmlns:ns2="8557a95a-962d-47e7-8af1-548f79049771" targetNamespace="http://schemas.microsoft.com/office/2006/metadata/properties" ma:root="true" ma:fieldsID="2bb8dfbcc59ace8b8b13156065cb8351" ns1:_="" ns2:_="">
    <xsd:import namespace="http://schemas.microsoft.com/sharepoint/v3"/>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CC94F2-DA45-477E-ADF2-6542354670FA}">
  <ds:schemaRefs>
    <ds:schemaRef ds:uri="http://schemas.microsoft.com/sharepoint/events"/>
  </ds:schemaRefs>
</ds:datastoreItem>
</file>

<file path=customXml/itemProps2.xml><?xml version="1.0" encoding="utf-8"?>
<ds:datastoreItem xmlns:ds="http://schemas.openxmlformats.org/officeDocument/2006/customXml" ds:itemID="{6AED58F6-4152-4975-AB0D-8141D60CDF06}">
  <ds:schemaRefs>
    <ds:schemaRef ds:uri="http://purl.org/dc/dcmitype/"/>
    <ds:schemaRef ds:uri="8557a95a-962d-47e7-8af1-548f79049771"/>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AE4A8BB-C348-4B56-85AF-A0A056390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52EFC0-1103-45EF-9816-A5E63FC980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2916</TotalTime>
  <Words>1735</Words>
  <Application>Microsoft Office PowerPoint</Application>
  <PresentationFormat>Widescreen</PresentationFormat>
  <Paragraphs>204</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Agenda</vt:lpstr>
      <vt:lpstr>Why We Do a Census?</vt:lpstr>
      <vt:lpstr>The Decennial Census </vt:lpstr>
      <vt:lpstr>Federal Funding for Texas</vt:lpstr>
      <vt:lpstr>PowerPoint Presentation</vt:lpstr>
      <vt:lpstr>PowerPoint Presentation</vt:lpstr>
      <vt:lpstr>Census Mobilization Process</vt:lpstr>
      <vt:lpstr>Key Data Collection Dates</vt:lpstr>
      <vt:lpstr>PowerPoint Presentation</vt:lpstr>
      <vt:lpstr>Community Partnership and Engagement Program</vt:lpstr>
      <vt:lpstr>Response Outreach Area Mapper (ROAM)</vt:lpstr>
      <vt:lpstr>Low Response Score by Census Tract</vt:lpstr>
      <vt:lpstr>STATISTICS IN SCHOOLS</vt:lpstr>
      <vt:lpstr>Schools Checklist</vt:lpstr>
      <vt:lpstr>Schools will COUNT in the 2020 Census!</vt:lpstr>
    </vt:vector>
  </TitlesOfParts>
  <Company>U.S. Department of 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Richards</dc:creator>
  <cp:lastModifiedBy>McKinnis, Sharon</cp:lastModifiedBy>
  <cp:revision>205</cp:revision>
  <cp:lastPrinted>2017-09-15T18:06:25Z</cp:lastPrinted>
  <dcterms:created xsi:type="dcterms:W3CDTF">2016-11-09T16:58:51Z</dcterms:created>
  <dcterms:modified xsi:type="dcterms:W3CDTF">2018-04-09T22:20:02Z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0x010100743B1F9FA5B2E847971EAB42F3EC9A01</vt:lpwstr>
  </property>
  <property fmtid="{D5CDD505-2E9C-101B-9397-08002B2CF9AE}" pid="3" name="_dlc_DocIdItemGuid">
    <vt:lpwstr>c27e0c36-c330-4c3d-8d82-a730cb1dcb64</vt:lpwstr>
  </property>
</Properties>
</file>